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3"/>
  </p:notesMasterIdLst>
  <p:sldIdLst>
    <p:sldId id="256" r:id="rId2"/>
    <p:sldId id="257" r:id="rId3"/>
    <p:sldId id="280" r:id="rId4"/>
    <p:sldId id="279" r:id="rId5"/>
    <p:sldId id="292" r:id="rId6"/>
    <p:sldId id="294" r:id="rId7"/>
    <p:sldId id="295" r:id="rId8"/>
    <p:sldId id="299" r:id="rId9"/>
    <p:sldId id="298" r:id="rId10"/>
    <p:sldId id="296" r:id="rId11"/>
    <p:sldId id="300" r:id="rId12"/>
    <p:sldId id="297" r:id="rId13"/>
    <p:sldId id="301" r:id="rId14"/>
    <p:sldId id="302" r:id="rId15"/>
    <p:sldId id="293" r:id="rId16"/>
    <p:sldId id="307" r:id="rId17"/>
    <p:sldId id="304" r:id="rId18"/>
    <p:sldId id="305" r:id="rId19"/>
    <p:sldId id="306" r:id="rId20"/>
    <p:sldId id="258" r:id="rId21"/>
    <p:sldId id="259" r:id="rId22"/>
    <p:sldId id="260" r:id="rId23"/>
    <p:sldId id="261" r:id="rId24"/>
    <p:sldId id="262" r:id="rId25"/>
    <p:sldId id="263" r:id="rId26"/>
    <p:sldId id="264" r:id="rId27"/>
    <p:sldId id="265" r:id="rId28"/>
    <p:sldId id="266" r:id="rId29"/>
    <p:sldId id="267" r:id="rId30"/>
    <p:sldId id="268" r:id="rId31"/>
    <p:sldId id="269" r:id="rId32"/>
    <p:sldId id="270" r:id="rId33"/>
    <p:sldId id="271" r:id="rId34"/>
    <p:sldId id="272" r:id="rId35"/>
    <p:sldId id="273" r:id="rId36"/>
    <p:sldId id="274" r:id="rId37"/>
    <p:sldId id="275" r:id="rId38"/>
    <p:sldId id="276" r:id="rId39"/>
    <p:sldId id="277" r:id="rId40"/>
    <p:sldId id="278" r:id="rId41"/>
    <p:sldId id="281" r:id="rId42"/>
    <p:sldId id="282" r:id="rId43"/>
    <p:sldId id="283" r:id="rId44"/>
    <p:sldId id="284" r:id="rId45"/>
    <p:sldId id="285" r:id="rId46"/>
    <p:sldId id="286" r:id="rId47"/>
    <p:sldId id="287" r:id="rId48"/>
    <p:sldId id="288" r:id="rId49"/>
    <p:sldId id="289" r:id="rId50"/>
    <p:sldId id="290" r:id="rId51"/>
    <p:sldId id="291"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6" d="100"/>
          <a:sy n="106" d="100"/>
        </p:scale>
        <p:origin x="114"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DD16AA-0250-479C-81D3-7081E89B9515}" type="datetimeFigureOut">
              <a:rPr lang="en-US" smtClean="0"/>
              <a:t>2/27/2015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9372F9-CDF3-4F2B-A075-C5E9DA47A9A0}" type="slidenum">
              <a:rPr lang="en-US" smtClean="0"/>
              <a:t>‹#›</a:t>
            </a:fld>
            <a:endParaRPr lang="en-US"/>
          </a:p>
        </p:txBody>
      </p:sp>
    </p:spTree>
    <p:extLst>
      <p:ext uri="{BB962C8B-B14F-4D97-AF65-F5344CB8AC3E}">
        <p14:creationId xmlns:p14="http://schemas.microsoft.com/office/powerpoint/2010/main" val="746428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ECF2479-D4B8-4698-B775-687F44E0139E}" type="slidenum">
              <a:rPr lang="en-US" altLang="en-US">
                <a:solidFill>
                  <a:srgbClr val="000000"/>
                </a:solidFill>
                <a:latin typeface="Calibri" panose="020F0502020204030204" pitchFamily="34" charset="0"/>
              </a:rPr>
              <a:pPr eaLnBrk="1" hangingPunct="1"/>
              <a:t>23</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4501830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
        <p:nvSpPr>
          <p:cNvPr id="38916"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F556347-AFE2-447C-A088-FDC3223C16D8}" type="slidenum">
              <a:rPr lang="en-US" altLang="en-US">
                <a:solidFill>
                  <a:srgbClr val="000000"/>
                </a:solidFill>
                <a:latin typeface="Calibri" panose="020F0502020204030204" pitchFamily="34" charset="0"/>
              </a:rPr>
              <a:pPr eaLnBrk="1" hangingPunct="1"/>
              <a:t>33</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1845806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You can only get generalization through assumptions.</a:t>
            </a: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AA8395F-8DD8-492D-A9F5-44AF35A6F4EF}" type="slidenum">
              <a:rPr lang="en-US" altLang="en-US">
                <a:solidFill>
                  <a:srgbClr val="000000"/>
                </a:solidFill>
                <a:latin typeface="Calibri" panose="020F0502020204030204" pitchFamily="34" charset="0"/>
              </a:rPr>
              <a:pPr eaLnBrk="1" hangingPunct="1"/>
              <a:t>34</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3094552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http://www.aiaccess.net/English/Glossaries/GlosMod/e_gm_bias_variance.htm</a:t>
            </a: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F325C87-147D-4E23-97D8-3054FD6644FC}" type="slidenum">
              <a:rPr lang="en-US" altLang="en-US">
                <a:solidFill>
                  <a:srgbClr val="000000"/>
                </a:solidFill>
                <a:latin typeface="Calibri" panose="020F0502020204030204" pitchFamily="34" charset="0"/>
              </a:rPr>
              <a:pPr eaLnBrk="1" hangingPunct="1"/>
              <a:t>35</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1193840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From the link above:</a:t>
            </a:r>
          </a:p>
          <a:p>
            <a:r>
              <a:rPr lang="en-US" altLang="en-US" smtClean="0"/>
              <a:t>You can only get generalization through assumptions.</a:t>
            </a:r>
          </a:p>
          <a:p>
            <a:r>
              <a:rPr lang="en-US" altLang="en-US" smtClean="0"/>
              <a:t>Thus in order to minimize the MSE, we need to minimize both</a:t>
            </a:r>
          </a:p>
          <a:p>
            <a:r>
              <a:rPr lang="en-US" altLang="en-US" smtClean="0"/>
              <a:t>the bias and the variance. However, this is not trivial to do this. For instance, just</a:t>
            </a:r>
          </a:p>
          <a:p>
            <a:r>
              <a:rPr lang="en-US" altLang="en-US" smtClean="0"/>
              <a:t>neglecting the input data and predicting the output somehow (e.g., just a constant), would definitely minimize the variance of our predictions: they would be</a:t>
            </a:r>
          </a:p>
          <a:p>
            <a:r>
              <a:rPr lang="en-US" altLang="en-US" smtClean="0"/>
              <a:t>always the same, thus the variance would be zero—but the bias of our estimate</a:t>
            </a:r>
          </a:p>
          <a:p>
            <a:r>
              <a:rPr lang="en-US" altLang="en-US" smtClean="0"/>
              <a:t>(i.e., the amount we are off the real function) would be tremendously large. On</a:t>
            </a:r>
          </a:p>
          <a:p>
            <a:r>
              <a:rPr lang="en-US" altLang="en-US" smtClean="0"/>
              <a:t>the other hand, the neural network could perfectly interpolate the training data,</a:t>
            </a:r>
          </a:p>
          <a:p>
            <a:r>
              <a:rPr lang="en-US" altLang="en-US" smtClean="0"/>
              <a:t>i.e., it predict y=t for every data point. This will make the bias term vanish entirely, since the E(y)=f (insert this above into the squared bias term to verify this),</a:t>
            </a:r>
          </a:p>
          <a:p>
            <a:r>
              <a:rPr lang="en-US" altLang="en-US" smtClean="0"/>
              <a:t>but the variance term will become equal to the variance of the noise, which may</a:t>
            </a:r>
          </a:p>
          <a:p>
            <a:r>
              <a:rPr lang="en-US" altLang="en-US" smtClean="0"/>
              <a:t>be significant (see also Bishop Chapter 9 and the Geman et al. Paper). In general,</a:t>
            </a:r>
          </a:p>
          <a:p>
            <a:r>
              <a:rPr lang="en-US" altLang="en-US" smtClean="0"/>
              <a:t>finding an optimal bias-variance tradeoff is hard, but acceptable solutions can be</a:t>
            </a:r>
          </a:p>
          <a:p>
            <a:r>
              <a:rPr lang="en-US" altLang="en-US" smtClean="0"/>
              <a:t>found, e.g., by means of cross validation or regularization.</a:t>
            </a: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B49FD81-D61F-4723-98EE-F17A4EAD4F4C}" type="slidenum">
              <a:rPr lang="en-US" altLang="en-US">
                <a:solidFill>
                  <a:srgbClr val="000000"/>
                </a:solidFill>
                <a:latin typeface="Calibri" panose="020F0502020204030204" pitchFamily="34" charset="0"/>
              </a:rPr>
              <a:pPr eaLnBrk="1" hangingPunct="1"/>
              <a:t>36</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2185042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486C049-4802-4DC5-A11A-BF61D84A73A3}" type="slidenum">
              <a:rPr lang="en-US" altLang="en-US">
                <a:solidFill>
                  <a:srgbClr val="000000"/>
                </a:solidFill>
                <a:latin typeface="Calibri" panose="020F0502020204030204" pitchFamily="34" charset="0"/>
              </a:rPr>
              <a:pPr eaLnBrk="1" hangingPunct="1"/>
              <a:t>37</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1890802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Note: these figures don’t work in pdf</a:t>
            </a: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984137D-8B59-4CA4-AFC3-4F8FE3A1936D}" type="slidenum">
              <a:rPr lang="en-US" altLang="en-US">
                <a:solidFill>
                  <a:srgbClr val="000000"/>
                </a:solidFill>
                <a:latin typeface="Calibri" panose="020F0502020204030204" pitchFamily="34" charset="0"/>
              </a:rPr>
              <a:pPr eaLnBrk="1" hangingPunct="1"/>
              <a:t>38</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41042063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AF9BA1A-DFED-4C0D-8EA3-DC32FD8BF090}" type="slidenum">
              <a:rPr lang="en-US" altLang="en-US">
                <a:solidFill>
                  <a:srgbClr val="000000"/>
                </a:solidFill>
                <a:latin typeface="Calibri" panose="020F0502020204030204" pitchFamily="34" charset="0"/>
              </a:rPr>
              <a:pPr eaLnBrk="1" hangingPunct="1"/>
              <a:t>39</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815856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7AF71BC-4A18-4360-BEE7-25725C55EBCA}" type="slidenum">
              <a:rPr lang="en-US" altLang="en-US">
                <a:solidFill>
                  <a:srgbClr val="000000"/>
                </a:solidFill>
                <a:latin typeface="Calibri" panose="020F0502020204030204" pitchFamily="34" charset="0"/>
              </a:rPr>
              <a:pPr eaLnBrk="1" hangingPunct="1"/>
              <a:t>24</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4135425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5FB1129-8CF7-47DA-8C28-CE81AD54FDEE}" type="slidenum">
              <a:rPr lang="en-US" altLang="en-US">
                <a:solidFill>
                  <a:srgbClr val="000000"/>
                </a:solidFill>
                <a:latin typeface="Calibri" panose="020F0502020204030204" pitchFamily="34" charset="0"/>
              </a:rPr>
              <a:pPr eaLnBrk="1" hangingPunct="1"/>
              <a:t>25</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4031846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82410BB-F8E7-47EE-ABA0-CBA4F0627F75}" type="slidenum">
              <a:rPr lang="en-US" altLang="en-US">
                <a:solidFill>
                  <a:srgbClr val="000000"/>
                </a:solidFill>
                <a:latin typeface="Calibri" panose="020F0502020204030204" pitchFamily="34" charset="0"/>
              </a:rPr>
              <a:pPr eaLnBrk="1" hangingPunct="1"/>
              <a:t>26</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3499793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4B2F54F-B97A-4BE3-8BA0-B6188ECF29AD}" type="slidenum">
              <a:rPr lang="en-US" altLang="en-US">
                <a:solidFill>
                  <a:srgbClr val="000000"/>
                </a:solidFill>
                <a:latin typeface="Calibri" panose="020F0502020204030204" pitchFamily="34" charset="0"/>
              </a:rPr>
              <a:pPr eaLnBrk="1" hangingPunct="1"/>
              <a:t>27</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1496845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DD76459-3AEF-4780-B41B-58808507215F}" type="slidenum">
              <a:rPr lang="en-US" altLang="en-US">
                <a:solidFill>
                  <a:srgbClr val="000000"/>
                </a:solidFill>
                <a:latin typeface="Calibri" panose="020F0502020204030204" pitchFamily="34" charset="0"/>
              </a:rPr>
              <a:pPr eaLnBrk="1" hangingPunct="1"/>
              <a:t>28</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3098060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7BC87A5-ACC6-4E87-B050-43C428815A1C}" type="slidenum">
              <a:rPr lang="en-US" altLang="en-US">
                <a:solidFill>
                  <a:srgbClr val="000000"/>
                </a:solidFill>
                <a:latin typeface="Calibri" panose="020F0502020204030204" pitchFamily="34" charset="0"/>
              </a:rPr>
              <a:pPr eaLnBrk="1" hangingPunct="1"/>
              <a:t>30</a:t>
            </a:fld>
            <a:endParaRPr lang="en-US" altLang="en-US">
              <a:solidFill>
                <a:srgbClr val="000000"/>
              </a:solidFill>
              <a:latin typeface="Calibri" panose="020F0502020204030204" pitchFamily="34" charset="0"/>
            </a:endParaRPr>
          </a:p>
        </p:txBody>
      </p:sp>
      <p:sp>
        <p:nvSpPr>
          <p:cNvPr id="11469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extLst>
      <p:ext uri="{BB962C8B-B14F-4D97-AF65-F5344CB8AC3E}">
        <p14:creationId xmlns:p14="http://schemas.microsoft.com/office/powerpoint/2010/main" val="3796110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FDCAD38-9702-44D8-BB8D-66EFAFFE0A54}" type="slidenum">
              <a:rPr lang="en-US" altLang="en-US">
                <a:solidFill>
                  <a:srgbClr val="000000"/>
                </a:solidFill>
                <a:latin typeface="Calibri" panose="020F0502020204030204" pitchFamily="34" charset="0"/>
              </a:rPr>
              <a:pPr eaLnBrk="1" hangingPunct="1"/>
              <a:t>31</a:t>
            </a:fld>
            <a:endParaRPr lang="en-US" altLang="en-US">
              <a:solidFill>
                <a:srgbClr val="000000"/>
              </a:solidFill>
              <a:latin typeface="Calibri" panose="020F0502020204030204" pitchFamily="34" charset="0"/>
            </a:endParaRPr>
          </a:p>
        </p:txBody>
      </p:sp>
      <p:sp>
        <p:nvSpPr>
          <p:cNvPr id="11571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Tree>
    <p:extLst>
      <p:ext uri="{BB962C8B-B14F-4D97-AF65-F5344CB8AC3E}">
        <p14:creationId xmlns:p14="http://schemas.microsoft.com/office/powerpoint/2010/main" val="3234510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D6A3D07-C224-4EA7-A907-49C1E458BB35}" type="slidenum">
              <a:rPr lang="en-US" altLang="en-US">
                <a:solidFill>
                  <a:srgbClr val="000000"/>
                </a:solidFill>
                <a:latin typeface="Calibri" panose="020F0502020204030204" pitchFamily="34" charset="0"/>
              </a:rPr>
              <a:pPr eaLnBrk="1" hangingPunct="1"/>
              <a:t>32</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9543401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2F860C18-64B7-4CFE-B64B-C436A5A706E0}" type="datetimeFigureOut">
              <a:rPr lang="en-US" smtClean="0"/>
              <a:t>2/27/2015</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D5D8CA0C-B2EE-4716-BE04-A07AAD3178DC}"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92915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860C18-64B7-4CFE-B64B-C436A5A706E0}" type="datetimeFigureOut">
              <a:rPr lang="en-US" smtClean="0"/>
              <a:t>2/27/2015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D8CA0C-B2EE-4716-BE04-A07AAD3178DC}" type="slidenum">
              <a:rPr lang="en-US" smtClean="0"/>
              <a:t>‹#›</a:t>
            </a:fld>
            <a:endParaRPr lang="en-US"/>
          </a:p>
        </p:txBody>
      </p:sp>
    </p:spTree>
    <p:extLst>
      <p:ext uri="{BB962C8B-B14F-4D97-AF65-F5344CB8AC3E}">
        <p14:creationId xmlns:p14="http://schemas.microsoft.com/office/powerpoint/2010/main" val="1133401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F860C18-64B7-4CFE-B64B-C436A5A706E0}" type="datetimeFigureOut">
              <a:rPr lang="en-US" smtClean="0"/>
              <a:t>2/27/2015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D8CA0C-B2EE-4716-BE04-A07AAD3178DC}"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8548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F860C18-64B7-4CFE-B64B-C436A5A706E0}" type="datetimeFigureOut">
              <a:rPr lang="en-US" smtClean="0"/>
              <a:t>2/27/2015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D8CA0C-B2EE-4716-BE04-A07AAD3178DC}"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374418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F860C18-64B7-4CFE-B64B-C436A5A706E0}" type="datetimeFigureOut">
              <a:rPr lang="en-US" smtClean="0"/>
              <a:t>2/27/2015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D8CA0C-B2EE-4716-BE04-A07AAD3178DC}" type="slidenum">
              <a:rPr lang="en-US" smtClean="0"/>
              <a:t>‹#›</a:t>
            </a:fld>
            <a:endParaRPr lang="en-US"/>
          </a:p>
        </p:txBody>
      </p:sp>
    </p:spTree>
    <p:extLst>
      <p:ext uri="{BB962C8B-B14F-4D97-AF65-F5344CB8AC3E}">
        <p14:creationId xmlns:p14="http://schemas.microsoft.com/office/powerpoint/2010/main" val="6871565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F860C18-64B7-4CFE-B64B-C436A5A706E0}" type="datetimeFigureOut">
              <a:rPr lang="en-US" smtClean="0"/>
              <a:t>2/27/2015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D8CA0C-B2EE-4716-BE04-A07AAD3178DC}"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541390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F860C18-64B7-4CFE-B64B-C436A5A706E0}" type="datetimeFigureOut">
              <a:rPr lang="en-US" smtClean="0"/>
              <a:t>2/27/2015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D8CA0C-B2EE-4716-BE04-A07AAD3178DC}"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78791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860C18-64B7-4CFE-B64B-C436A5A706E0}" type="datetimeFigureOut">
              <a:rPr lang="en-US" smtClean="0"/>
              <a:t>2/27/2015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D8CA0C-B2EE-4716-BE04-A07AAD3178DC}"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27270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860C18-64B7-4CFE-B64B-C436A5A706E0}" type="datetimeFigureOut">
              <a:rPr lang="en-US" smtClean="0"/>
              <a:t>2/27/2015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D8CA0C-B2EE-4716-BE04-A07AAD3178DC}"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5641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860C18-64B7-4CFE-B64B-C436A5A706E0}" type="datetimeFigureOut">
              <a:rPr lang="en-US" smtClean="0"/>
              <a:t>2/27/2015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D8CA0C-B2EE-4716-BE04-A07AAD3178DC}" type="slidenum">
              <a:rPr lang="en-US" smtClean="0"/>
              <a:t>‹#›</a:t>
            </a:fld>
            <a:endParaRPr lang="en-US"/>
          </a:p>
        </p:txBody>
      </p:sp>
    </p:spTree>
    <p:extLst>
      <p:ext uri="{BB962C8B-B14F-4D97-AF65-F5344CB8AC3E}">
        <p14:creationId xmlns:p14="http://schemas.microsoft.com/office/powerpoint/2010/main" val="499698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F860C18-64B7-4CFE-B64B-C436A5A706E0}" type="datetimeFigureOut">
              <a:rPr lang="en-US" smtClean="0"/>
              <a:t>2/27/2015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D8CA0C-B2EE-4716-BE04-A07AAD3178DC}"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328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F860C18-64B7-4CFE-B64B-C436A5A706E0}" type="datetimeFigureOut">
              <a:rPr lang="en-US" smtClean="0"/>
              <a:t>2/27/2015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D8CA0C-B2EE-4716-BE04-A07AAD3178DC}" type="slidenum">
              <a:rPr lang="en-US" smtClean="0"/>
              <a:t>‹#›</a:t>
            </a:fld>
            <a:endParaRPr lang="en-US"/>
          </a:p>
        </p:txBody>
      </p:sp>
    </p:spTree>
    <p:extLst>
      <p:ext uri="{BB962C8B-B14F-4D97-AF65-F5344CB8AC3E}">
        <p14:creationId xmlns:p14="http://schemas.microsoft.com/office/powerpoint/2010/main" val="257041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F860C18-64B7-4CFE-B64B-C436A5A706E0}" type="datetimeFigureOut">
              <a:rPr lang="en-US" smtClean="0"/>
              <a:t>2/27/2015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D8CA0C-B2EE-4716-BE04-A07AAD3178DC}"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9997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F860C18-64B7-4CFE-B64B-C436A5A706E0}" type="datetimeFigureOut">
              <a:rPr lang="en-US" smtClean="0"/>
              <a:t>2/27/2015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D8CA0C-B2EE-4716-BE04-A07AAD3178DC}"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2753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860C18-64B7-4CFE-B64B-C436A5A706E0}" type="datetimeFigureOut">
              <a:rPr lang="en-US" smtClean="0"/>
              <a:t>2/27/2015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D8CA0C-B2EE-4716-BE04-A07AAD3178DC}" type="slidenum">
              <a:rPr lang="en-US" smtClean="0"/>
              <a:t>‹#›</a:t>
            </a:fld>
            <a:endParaRPr lang="en-US"/>
          </a:p>
        </p:txBody>
      </p:sp>
    </p:spTree>
    <p:extLst>
      <p:ext uri="{BB962C8B-B14F-4D97-AF65-F5344CB8AC3E}">
        <p14:creationId xmlns:p14="http://schemas.microsoft.com/office/powerpoint/2010/main" val="3870913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860C18-64B7-4CFE-B64B-C436A5A706E0}" type="datetimeFigureOut">
              <a:rPr lang="en-US" smtClean="0"/>
              <a:t>2/27/2015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D8CA0C-B2EE-4716-BE04-A07AAD3178DC}"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21807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860C18-64B7-4CFE-B64B-C436A5A706E0}" type="datetimeFigureOut">
              <a:rPr lang="en-US" smtClean="0"/>
              <a:t>2/27/2015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D8CA0C-B2EE-4716-BE04-A07AAD3178DC}" type="slidenum">
              <a:rPr lang="en-US" smtClean="0"/>
              <a:t>‹#›</a:t>
            </a:fld>
            <a:endParaRPr lang="en-US"/>
          </a:p>
        </p:txBody>
      </p:sp>
    </p:spTree>
    <p:extLst>
      <p:ext uri="{BB962C8B-B14F-4D97-AF65-F5344CB8AC3E}">
        <p14:creationId xmlns:p14="http://schemas.microsoft.com/office/powerpoint/2010/main" val="18952166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F860C18-64B7-4CFE-B64B-C436A5A706E0}" type="datetimeFigureOut">
              <a:rPr lang="en-US" smtClean="0"/>
              <a:t>2/27/2015</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D8CA0C-B2EE-4716-BE04-A07AAD3178DC}" type="slidenum">
              <a:rPr lang="en-US" smtClean="0"/>
              <a:t>‹#›</a:t>
            </a:fld>
            <a:endParaRPr lang="en-US"/>
          </a:p>
        </p:txBody>
      </p:sp>
    </p:spTree>
    <p:extLst>
      <p:ext uri="{BB962C8B-B14F-4D97-AF65-F5344CB8AC3E}">
        <p14:creationId xmlns:p14="http://schemas.microsoft.com/office/powerpoint/2010/main" val="3362569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en.wikipedia.org/wiki/Data_mining" TargetMode="External"/><Relationship Id="rId3" Type="http://schemas.openxmlformats.org/officeDocument/2006/relationships/hyperlink" Target="http://en.wikipedia.org/wiki/Supervised_learning" TargetMode="External"/><Relationship Id="rId7" Type="http://schemas.openxmlformats.org/officeDocument/2006/relationships/hyperlink" Target="http://en.wikipedia.org/wiki/Unsupervised_learning#cite_note-JordanBishop2004-1" TargetMode="External"/><Relationship Id="rId2" Type="http://schemas.openxmlformats.org/officeDocument/2006/relationships/hyperlink" Target="http://en.wikipedia.org/wiki/Machine_learning" TargetMode="External"/><Relationship Id="rId1" Type="http://schemas.openxmlformats.org/officeDocument/2006/relationships/slideLayout" Target="../slideLayouts/slideLayout2.xml"/><Relationship Id="rId6" Type="http://schemas.openxmlformats.org/officeDocument/2006/relationships/hyperlink" Target="http://en.wikipedia.org/wiki/Statistics" TargetMode="External"/><Relationship Id="rId5" Type="http://schemas.openxmlformats.org/officeDocument/2006/relationships/hyperlink" Target="http://en.wikipedia.org/wiki/Density_estimation" TargetMode="External"/><Relationship Id="rId4" Type="http://schemas.openxmlformats.org/officeDocument/2006/relationships/hyperlink" Target="http://en.wikipedia.org/wiki/Reinforcement_learning" TargetMode="External"/><Relationship Id="rId9" Type="http://schemas.openxmlformats.org/officeDocument/2006/relationships/hyperlink" Target="http://en.wikipedia.org/wiki/Wikipedia:Citation_needed"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7" Type="http://schemas.openxmlformats.org/officeDocument/2006/relationships/image" Target="../media/image23.jpg"/><Relationship Id="rId2" Type="http://schemas.openxmlformats.org/officeDocument/2006/relationships/image" Target="../media/image20.jpg"/><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22.jpg"/><Relationship Id="rId4" Type="http://schemas.openxmlformats.org/officeDocument/2006/relationships/image" Target="../media/image21.jpg"/></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jpeg"/></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5.png"/><Relationship Id="rId4" Type="http://schemas.openxmlformats.org/officeDocument/2006/relationships/oleObject" Target="../embeddings/oleObject1.bin"/></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hyperlink" Target="http://www.inf.ed.ac.uk/teaching/courses/mlsc/Notes/Lecture4/BiasVariance.pdf"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oma.crl.mcmaster.ca/~zhechen/scientists_1.htm"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en.wikipedia.org/wiki/Supervised_learning#cite_note-1" TargetMode="External"/><Relationship Id="rId2" Type="http://schemas.openxmlformats.org/officeDocument/2006/relationships/hyperlink" Target="http://en.wikipedia.org/wiki/Machine_learning" TargetMode="External"/><Relationship Id="rId1" Type="http://schemas.openxmlformats.org/officeDocument/2006/relationships/slideLayout" Target="../slideLayouts/slideLayout2.xml"/><Relationship Id="rId5" Type="http://schemas.openxmlformats.org/officeDocument/2006/relationships/hyperlink" Target="http://en.wikipedia.org/wiki/Inductive_bias" TargetMode="External"/><Relationship Id="rId4" Type="http://schemas.openxmlformats.org/officeDocument/2006/relationships/hyperlink" Target="http://en.wikipedia.org/wiki/Training_set"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Machine Learning and Neural Network</a:t>
            </a:r>
            <a:endParaRPr lang="en-US" dirty="0"/>
          </a:p>
        </p:txBody>
      </p:sp>
      <p:sp>
        <p:nvSpPr>
          <p:cNvPr id="3" name="Subtitle 2"/>
          <p:cNvSpPr>
            <a:spLocks noGrp="1"/>
          </p:cNvSpPr>
          <p:nvPr>
            <p:ph type="subTitle" idx="1"/>
          </p:nvPr>
        </p:nvSpPr>
        <p:spPr>
          <a:xfrm>
            <a:off x="2692398" y="3559123"/>
            <a:ext cx="6815669" cy="921889"/>
          </a:xfrm>
        </p:spPr>
        <p:txBody>
          <a:bodyPr/>
          <a:lstStyle/>
          <a:p>
            <a:r>
              <a:rPr lang="en-US" dirty="0" smtClean="0"/>
              <a:t>TC2423</a:t>
            </a:r>
          </a:p>
          <a:p>
            <a:r>
              <a:rPr lang="en-US" dirty="0" err="1" smtClean="0"/>
              <a:t>Siti</a:t>
            </a:r>
            <a:r>
              <a:rPr lang="en-US" dirty="0" smtClean="0"/>
              <a:t> </a:t>
            </a:r>
            <a:r>
              <a:rPr lang="en-US" dirty="0" err="1" smtClean="0"/>
              <a:t>Norul</a:t>
            </a:r>
            <a:r>
              <a:rPr lang="en-US" dirty="0" smtClean="0"/>
              <a:t> Huda Sheikh Abdullah (</a:t>
            </a:r>
            <a:r>
              <a:rPr lang="en-US" dirty="0" err="1"/>
              <a:t>P</a:t>
            </a:r>
            <a:r>
              <a:rPr lang="en-US" dirty="0" err="1" smtClean="0"/>
              <a:t>hd</a:t>
            </a:r>
            <a:r>
              <a:rPr lang="en-US" dirty="0" smtClean="0"/>
              <a:t>)</a:t>
            </a:r>
            <a:endParaRPr lang="en-US" dirty="0"/>
          </a:p>
        </p:txBody>
      </p:sp>
      <p:pic>
        <p:nvPicPr>
          <p:cNvPr id="2052" name="Picture 4" descr="http://www.ftsm.ukm.my/images/cai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57039" y="4384169"/>
            <a:ext cx="1438073" cy="8651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2562443" y="4481012"/>
            <a:ext cx="1474985" cy="768320"/>
          </a:xfrm>
          <a:prstGeom prst="rect">
            <a:avLst/>
          </a:prstGeom>
        </p:spPr>
      </p:pic>
    </p:spTree>
    <p:extLst>
      <p:ext uri="{BB962C8B-B14F-4D97-AF65-F5344CB8AC3E}">
        <p14:creationId xmlns:p14="http://schemas.microsoft.com/office/powerpoint/2010/main" val="36294959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Learning</a:t>
            </a:r>
            <a:endParaRPr lang="en-US" dirty="0"/>
          </a:p>
        </p:txBody>
      </p:sp>
      <p:sp>
        <p:nvSpPr>
          <p:cNvPr id="3" name="Content Placeholder 2"/>
          <p:cNvSpPr>
            <a:spLocks noGrp="1"/>
          </p:cNvSpPr>
          <p:nvPr>
            <p:ph idx="1"/>
          </p:nvPr>
        </p:nvSpPr>
        <p:spPr/>
        <p:txBody>
          <a:bodyPr>
            <a:normAutofit fontScale="92500" lnSpcReduction="10000"/>
          </a:bodyPr>
          <a:lstStyle/>
          <a:p>
            <a:r>
              <a:rPr lang="en-US" dirty="0"/>
              <a:t>In </a:t>
            </a:r>
            <a:r>
              <a:rPr lang="en-US" dirty="0">
                <a:hlinkClick r:id="rId2" tooltip="Machine learning"/>
              </a:rPr>
              <a:t>machine learning</a:t>
            </a:r>
            <a:r>
              <a:rPr lang="en-US" dirty="0"/>
              <a:t>, the problem of </a:t>
            </a:r>
            <a:r>
              <a:rPr lang="en-US" b="1" dirty="0"/>
              <a:t>unsupervised learning</a:t>
            </a:r>
            <a:r>
              <a:rPr lang="en-US" dirty="0"/>
              <a:t> is that of trying to find hidden structure in unlabeled data. Since the examples given to the learner are unlabeled, there is no error or reward signal to evaluate a potential solution. This distinguishes unsupervised learning from </a:t>
            </a:r>
            <a:r>
              <a:rPr lang="en-US" dirty="0">
                <a:hlinkClick r:id="rId3" tooltip="Supervised learning"/>
              </a:rPr>
              <a:t>supervised learning</a:t>
            </a:r>
            <a:r>
              <a:rPr lang="en-US" dirty="0"/>
              <a:t> and </a:t>
            </a:r>
            <a:r>
              <a:rPr lang="en-US" dirty="0">
                <a:hlinkClick r:id="rId4" tooltip="Reinforcement learning"/>
              </a:rPr>
              <a:t>reinforcement learning</a:t>
            </a:r>
            <a:r>
              <a:rPr lang="en-US" dirty="0"/>
              <a:t>.</a:t>
            </a:r>
          </a:p>
          <a:p>
            <a:r>
              <a:rPr lang="en-US" dirty="0"/>
              <a:t>Unsupervised learning is closely related to the problem of </a:t>
            </a:r>
            <a:r>
              <a:rPr lang="en-US" dirty="0">
                <a:hlinkClick r:id="rId5" tooltip="Density estimation"/>
              </a:rPr>
              <a:t>density estimation</a:t>
            </a:r>
            <a:r>
              <a:rPr lang="en-US" dirty="0"/>
              <a:t> in </a:t>
            </a:r>
            <a:r>
              <a:rPr lang="en-US" dirty="0">
                <a:hlinkClick r:id="rId6" tooltip="Statistics"/>
              </a:rPr>
              <a:t>statistics</a:t>
            </a:r>
            <a:r>
              <a:rPr lang="en-US" dirty="0"/>
              <a:t>.</a:t>
            </a:r>
            <a:r>
              <a:rPr lang="en-US" baseline="30000" dirty="0">
                <a:hlinkClick r:id="rId7"/>
              </a:rPr>
              <a:t>[1]</a:t>
            </a:r>
            <a:r>
              <a:rPr lang="en-US" dirty="0"/>
              <a:t> However unsupervised learning also encompasses many other techniques that seek to summarize and explain key features of the data. Many methods employed in unsupervised learning are based on </a:t>
            </a:r>
            <a:r>
              <a:rPr lang="en-US" dirty="0">
                <a:hlinkClick r:id="rId8" tooltip="Data mining"/>
              </a:rPr>
              <a:t>data mining</a:t>
            </a:r>
            <a:r>
              <a:rPr lang="en-US" dirty="0"/>
              <a:t> methods used to preprocess</a:t>
            </a:r>
            <a:r>
              <a:rPr lang="en-US" baseline="30000" dirty="0"/>
              <a:t>[</a:t>
            </a:r>
            <a:r>
              <a:rPr lang="en-US" i="1" baseline="30000" dirty="0">
                <a:hlinkClick r:id="rId9" tooltip="Wikipedia:Citation needed"/>
              </a:rPr>
              <a:t>citation needed</a:t>
            </a:r>
            <a:r>
              <a:rPr lang="en-US" baseline="30000" dirty="0"/>
              <a:t>]</a:t>
            </a:r>
            <a:r>
              <a:rPr lang="en-US" dirty="0"/>
              <a:t> data</a:t>
            </a:r>
            <a:r>
              <a:rPr lang="en-US" dirty="0" smtClean="0"/>
              <a:t>.</a:t>
            </a:r>
            <a:endParaRPr lang="en-US" dirty="0"/>
          </a:p>
        </p:txBody>
      </p:sp>
    </p:spTree>
    <p:extLst>
      <p:ext uri="{BB962C8B-B14F-4D97-AF65-F5344CB8AC3E}">
        <p14:creationId xmlns:p14="http://schemas.microsoft.com/office/powerpoint/2010/main" val="3210693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295401" y="982132"/>
            <a:ext cx="9601196" cy="4984101"/>
          </a:xfrm>
          <a:prstGeom prst="rect">
            <a:avLst/>
          </a:prstGeom>
          <a:noFill/>
          <a:ln>
            <a:noFill/>
          </a:ln>
        </p:spPr>
      </p:pic>
    </p:spTree>
    <p:extLst>
      <p:ext uri="{BB962C8B-B14F-4D97-AF65-F5344CB8AC3E}">
        <p14:creationId xmlns:p14="http://schemas.microsoft.com/office/powerpoint/2010/main" val="3469645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1295401" y="982132"/>
            <a:ext cx="9601196" cy="4893736"/>
          </a:xfrm>
          <a:prstGeom prst="rect">
            <a:avLst/>
          </a:prstGeom>
          <a:noFill/>
          <a:ln>
            <a:noFill/>
          </a:ln>
        </p:spPr>
      </p:pic>
    </p:spTree>
    <p:extLst>
      <p:ext uri="{BB962C8B-B14F-4D97-AF65-F5344CB8AC3E}">
        <p14:creationId xmlns:p14="http://schemas.microsoft.com/office/powerpoint/2010/main" val="3800512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959667" y="982132"/>
            <a:ext cx="10456753" cy="5101797"/>
          </a:xfrm>
          <a:prstGeom prst="rect">
            <a:avLst/>
          </a:prstGeom>
          <a:noFill/>
          <a:ln>
            <a:noFill/>
          </a:ln>
        </p:spPr>
      </p:pic>
    </p:spTree>
    <p:extLst>
      <p:ext uri="{BB962C8B-B14F-4D97-AF65-F5344CB8AC3E}">
        <p14:creationId xmlns:p14="http://schemas.microsoft.com/office/powerpoint/2010/main" val="564361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923454" y="851026"/>
            <a:ext cx="10456752" cy="5024841"/>
          </a:xfrm>
          <a:prstGeom prst="rect">
            <a:avLst/>
          </a:prstGeom>
          <a:noFill/>
          <a:ln>
            <a:noFill/>
          </a:ln>
        </p:spPr>
      </p:pic>
    </p:spTree>
    <p:extLst>
      <p:ext uri="{BB962C8B-B14F-4D97-AF65-F5344CB8AC3E}">
        <p14:creationId xmlns:p14="http://schemas.microsoft.com/office/powerpoint/2010/main" val="1770931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1634065"/>
            <a:ext cx="9601196" cy="651934"/>
          </a:xfrm>
        </p:spPr>
        <p:txBody>
          <a:bodyPr>
            <a:normAutofit fontScale="90000"/>
          </a:bodyPr>
          <a:lstStyle/>
          <a:p>
            <a:r>
              <a:rPr lang="en-US" dirty="0" smtClean="0"/>
              <a:t>Think 2</a:t>
            </a:r>
            <a:endParaRPr lang="en-US" dirty="0"/>
          </a:p>
        </p:txBody>
      </p:sp>
      <p:sp>
        <p:nvSpPr>
          <p:cNvPr id="3" name="Content Placeholder 2"/>
          <p:cNvSpPr>
            <a:spLocks noGrp="1"/>
          </p:cNvSpPr>
          <p:nvPr>
            <p:ph idx="1"/>
          </p:nvPr>
        </p:nvSpPr>
        <p:spPr/>
        <p:txBody>
          <a:bodyPr>
            <a:normAutofit fontScale="77500" lnSpcReduction="20000"/>
          </a:bodyPr>
          <a:lstStyle/>
          <a:p>
            <a:r>
              <a:rPr lang="en-US" sz="3600" dirty="0" smtClean="0"/>
              <a:t>Suppose your house has been entered by unknown person, you wish to monitor remotely. You installed CCTV and created a face filter .  What would be your task T in this setting ?</a:t>
            </a:r>
          </a:p>
          <a:p>
            <a:pPr>
              <a:buFont typeface="Wingdings" panose="05000000000000000000" pitchFamily="2" charset="2"/>
              <a:buChar char="q"/>
            </a:pPr>
            <a:r>
              <a:rPr lang="en-US" sz="3600" dirty="0" smtClean="0"/>
              <a:t>Tagging familiar and non-familiar faces</a:t>
            </a:r>
          </a:p>
          <a:p>
            <a:pPr>
              <a:buFont typeface="Wingdings" panose="05000000000000000000" pitchFamily="2" charset="2"/>
              <a:buChar char="q"/>
            </a:pPr>
            <a:r>
              <a:rPr lang="en-US" sz="3600" dirty="0" smtClean="0"/>
              <a:t>Fraction of correctly recognized familiar or non familiar faces</a:t>
            </a:r>
          </a:p>
          <a:p>
            <a:pPr>
              <a:buFont typeface="Wingdings" panose="05000000000000000000" pitchFamily="2" charset="2"/>
              <a:buChar char="q"/>
            </a:pPr>
            <a:r>
              <a:rPr lang="en-US" sz="3600" dirty="0" smtClean="0"/>
              <a:t>Classifying faces through setting switch on or off alarm</a:t>
            </a:r>
          </a:p>
          <a:p>
            <a:endParaRPr lang="en-US" sz="3600" dirty="0" smtClean="0"/>
          </a:p>
          <a:p>
            <a:endParaRPr lang="en-US" sz="3600" dirty="0"/>
          </a:p>
        </p:txBody>
      </p:sp>
      <p:sp>
        <p:nvSpPr>
          <p:cNvPr id="4" name="TextBox 3"/>
          <p:cNvSpPr txBox="1"/>
          <p:nvPr/>
        </p:nvSpPr>
        <p:spPr>
          <a:xfrm>
            <a:off x="3270356" y="689768"/>
            <a:ext cx="6567439" cy="1200329"/>
          </a:xfrm>
          <a:prstGeom prst="rect">
            <a:avLst/>
          </a:prstGeom>
          <a:noFill/>
        </p:spPr>
        <p:txBody>
          <a:bodyPr wrap="none" rtlCol="0">
            <a:spAutoFit/>
          </a:bodyPr>
          <a:lstStyle/>
          <a:p>
            <a:r>
              <a:rPr lang="en-US" dirty="0" smtClean="0"/>
              <a:t>A computer program is said to learn from experience E </a:t>
            </a:r>
          </a:p>
          <a:p>
            <a:r>
              <a:rPr lang="en-US" dirty="0" smtClean="0"/>
              <a:t>with respect to some task T and some performance measure P, </a:t>
            </a:r>
          </a:p>
          <a:p>
            <a:r>
              <a:rPr lang="en-US" dirty="0" smtClean="0"/>
              <a:t>if its performance on T, as measured by P, improves with experience E.</a:t>
            </a:r>
          </a:p>
          <a:p>
            <a:endParaRPr lang="en-US" dirty="0"/>
          </a:p>
        </p:txBody>
      </p:sp>
    </p:spTree>
    <p:extLst>
      <p:ext uri="{BB962C8B-B14F-4D97-AF65-F5344CB8AC3E}">
        <p14:creationId xmlns:p14="http://schemas.microsoft.com/office/powerpoint/2010/main" val="25971237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5322681" cy="1303867"/>
          </a:xfrm>
        </p:spPr>
        <p:txBody>
          <a:bodyPr>
            <a:normAutofit fontScale="90000"/>
          </a:bodyPr>
          <a:lstStyle/>
          <a:p>
            <a:r>
              <a:rPr lang="en-US" dirty="0" smtClean="0"/>
              <a:t>Lets guess, which are normal brain images?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19530" y="2783227"/>
            <a:ext cx="2778550" cy="277855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1447" y="856450"/>
            <a:ext cx="2820060" cy="323945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338" y="2650367"/>
            <a:ext cx="2133600" cy="24384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2672" y="2783227"/>
            <a:ext cx="2427138" cy="2427138"/>
          </a:xfrm>
          <a:prstGeom prst="rect">
            <a:avLst/>
          </a:prstGeom>
        </p:spPr>
      </p:pic>
    </p:spTree>
    <p:extLst>
      <p:ext uri="{BB962C8B-B14F-4D97-AF65-F5344CB8AC3E}">
        <p14:creationId xmlns:p14="http://schemas.microsoft.com/office/powerpoint/2010/main" val="31116348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1081" y="538513"/>
            <a:ext cx="9601196" cy="1303867"/>
          </a:xfrm>
        </p:spPr>
        <p:txBody>
          <a:bodyPr/>
          <a:lstStyle/>
          <a:p>
            <a:r>
              <a:rPr lang="en-US" dirty="0" smtClean="0"/>
              <a:t>Guess how can you learn?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2500" y="3433073"/>
            <a:ext cx="2133600" cy="243840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766593"/>
            <a:ext cx="2133600" cy="243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2074" y="2762881"/>
            <a:ext cx="2438400" cy="24384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0731" y="2762881"/>
            <a:ext cx="2438400" cy="24384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29646" y="1310118"/>
            <a:ext cx="2427138" cy="2427138"/>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11742" y="3854385"/>
            <a:ext cx="2433486" cy="2433486"/>
          </a:xfrm>
          <a:prstGeom prst="rect">
            <a:avLst/>
          </a:prstGeom>
        </p:spPr>
      </p:pic>
    </p:spTree>
    <p:extLst>
      <p:ext uri="{BB962C8B-B14F-4D97-AF65-F5344CB8AC3E}">
        <p14:creationId xmlns:p14="http://schemas.microsoft.com/office/powerpoint/2010/main" val="2273736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9" name="Content Placeholder 8"/>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25348" y="214796"/>
            <a:ext cx="2987275" cy="2240456"/>
          </a:xfr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2752" y="214796"/>
            <a:ext cx="2293055" cy="3057406"/>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93480" y="3045203"/>
            <a:ext cx="2923944" cy="3898592"/>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02539" y="2472669"/>
            <a:ext cx="3032891" cy="4043854"/>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91487" y="3610268"/>
            <a:ext cx="2501778" cy="3335704"/>
          </a:xfrm>
          <a:prstGeom prst="rect">
            <a:avLst/>
          </a:prstGeom>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53462" y="585216"/>
            <a:ext cx="2679705" cy="3572940"/>
          </a:xfrm>
          <a:prstGeom prst="rect">
            <a:avLst/>
          </a:prstGeom>
        </p:spPr>
      </p:pic>
    </p:spTree>
    <p:extLst>
      <p:ext uri="{BB962C8B-B14F-4D97-AF65-F5344CB8AC3E}">
        <p14:creationId xmlns:p14="http://schemas.microsoft.com/office/powerpoint/2010/main" val="1621009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24792" y="3352775"/>
            <a:ext cx="3748695" cy="2816184"/>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0807" y="389631"/>
            <a:ext cx="3683970" cy="2767559"/>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15223" y="275869"/>
            <a:ext cx="4095750" cy="3076906"/>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15000" y="3483953"/>
            <a:ext cx="4328630" cy="3251856"/>
          </a:xfrm>
          <a:prstGeom prst="rect">
            <a:avLst/>
          </a:prstGeom>
        </p:spPr>
      </p:pic>
    </p:spTree>
    <p:extLst>
      <p:ext uri="{BB962C8B-B14F-4D97-AF65-F5344CB8AC3E}">
        <p14:creationId xmlns:p14="http://schemas.microsoft.com/office/powerpoint/2010/main" val="2976143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ctrTitle"/>
          </p:nvPr>
        </p:nvSpPr>
        <p:spPr>
          <a:xfrm>
            <a:off x="2209800" y="130176"/>
            <a:ext cx="7772400" cy="1012825"/>
          </a:xfrm>
        </p:spPr>
        <p:txBody>
          <a:bodyPr/>
          <a:lstStyle/>
          <a:p>
            <a:pPr eaLnBrk="1" hangingPunct="1"/>
            <a:r>
              <a:rPr lang="en-US" altLang="en-US" smtClean="0"/>
              <a:t>Machine Learning</a:t>
            </a:r>
          </a:p>
        </p:txBody>
      </p:sp>
      <p:sp>
        <p:nvSpPr>
          <p:cNvPr id="5" name="Subtitle 2"/>
          <p:cNvSpPr>
            <a:spLocks noGrp="1"/>
          </p:cNvSpPr>
          <p:nvPr>
            <p:ph type="subTitle" idx="1"/>
          </p:nvPr>
        </p:nvSpPr>
        <p:spPr>
          <a:xfrm>
            <a:off x="3429000" y="5334000"/>
            <a:ext cx="5181600" cy="1447800"/>
          </a:xfrm>
          <a:solidFill>
            <a:schemeClr val="bg1">
              <a:alpha val="20000"/>
            </a:schemeClr>
          </a:solidFill>
        </p:spPr>
        <p:txBody>
          <a:bodyPr rtlCol="0">
            <a:normAutofit/>
          </a:bodyPr>
          <a:lstStyle/>
          <a:p>
            <a:pPr>
              <a:defRPr/>
            </a:pPr>
            <a:endParaRPr lang="en-US" dirty="0" smtClean="0">
              <a:solidFill>
                <a:schemeClr val="tx1"/>
              </a:solidFill>
            </a:endParaRPr>
          </a:p>
          <a:p>
            <a:pPr>
              <a:defRPr/>
            </a:pPr>
            <a:r>
              <a:rPr lang="en-US" dirty="0" smtClean="0">
                <a:solidFill>
                  <a:schemeClr val="tx1"/>
                </a:solidFill>
              </a:rPr>
              <a:t>Computer Vision</a:t>
            </a:r>
          </a:p>
          <a:p>
            <a:pPr>
              <a:defRPr/>
            </a:pPr>
            <a:r>
              <a:rPr lang="en-US" dirty="0" smtClean="0">
                <a:solidFill>
                  <a:schemeClr val="tx1"/>
                </a:solidFill>
              </a:rPr>
              <a:t>James Hays, Brown</a:t>
            </a:r>
          </a:p>
          <a:p>
            <a:pPr>
              <a:defRPr/>
            </a:pPr>
            <a:endParaRPr lang="en-US" dirty="0" smtClean="0">
              <a:solidFill>
                <a:schemeClr val="tx1"/>
              </a:solidFill>
            </a:endParaRPr>
          </a:p>
        </p:txBody>
      </p:sp>
      <p:sp>
        <p:nvSpPr>
          <p:cNvPr id="7" name="TextBox 3"/>
          <p:cNvSpPr txBox="1">
            <a:spLocks noChangeArrowheads="1"/>
          </p:cNvSpPr>
          <p:nvPr/>
        </p:nvSpPr>
        <p:spPr bwMode="auto">
          <a:xfrm>
            <a:off x="8551864" y="5688014"/>
            <a:ext cx="2116137" cy="1169987"/>
          </a:xfrm>
          <a:prstGeom prst="rect">
            <a:avLst/>
          </a:prstGeom>
          <a:noFill/>
          <a:ln w="9525">
            <a:noFill/>
            <a:miter lim="800000"/>
            <a:headEnd/>
            <a:tailEnd/>
          </a:ln>
        </p:spPr>
        <p:txBody>
          <a:bodyPr wrap="none">
            <a:spAutoFit/>
          </a:bodyPr>
          <a:lstStyle/>
          <a:p>
            <a:pPr>
              <a:defRPr/>
            </a:pPr>
            <a:r>
              <a:rPr lang="en-US" sz="1400" dirty="0">
                <a:solidFill>
                  <a:schemeClr val="bg1">
                    <a:lumMod val="65000"/>
                  </a:schemeClr>
                </a:solidFill>
                <a:latin typeface="Arial" charset="0"/>
              </a:rPr>
              <a:t>Slides:  Isabelle </a:t>
            </a:r>
            <a:r>
              <a:rPr lang="en-US" sz="1400" dirty="0" err="1">
                <a:solidFill>
                  <a:schemeClr val="bg1">
                    <a:lumMod val="65000"/>
                  </a:schemeClr>
                </a:solidFill>
                <a:latin typeface="Arial" charset="0"/>
              </a:rPr>
              <a:t>Guyon</a:t>
            </a:r>
            <a:r>
              <a:rPr lang="en-US" sz="1400" dirty="0">
                <a:solidFill>
                  <a:schemeClr val="bg1">
                    <a:lumMod val="65000"/>
                  </a:schemeClr>
                </a:solidFill>
                <a:latin typeface="Arial" charset="0"/>
              </a:rPr>
              <a:t>, </a:t>
            </a:r>
            <a:br>
              <a:rPr lang="en-US" sz="1400" dirty="0">
                <a:solidFill>
                  <a:schemeClr val="bg1">
                    <a:lumMod val="65000"/>
                  </a:schemeClr>
                </a:solidFill>
                <a:latin typeface="Arial" charset="0"/>
              </a:rPr>
            </a:br>
            <a:r>
              <a:rPr lang="en-US" sz="1400" dirty="0">
                <a:solidFill>
                  <a:schemeClr val="bg1">
                    <a:lumMod val="65000"/>
                  </a:schemeClr>
                </a:solidFill>
                <a:latin typeface="Arial" charset="0"/>
              </a:rPr>
              <a:t>Erik </a:t>
            </a:r>
            <a:r>
              <a:rPr lang="en-US" sz="1400" dirty="0" err="1">
                <a:solidFill>
                  <a:schemeClr val="bg1">
                    <a:lumMod val="65000"/>
                  </a:schemeClr>
                </a:solidFill>
                <a:latin typeface="Arial" charset="0"/>
              </a:rPr>
              <a:t>Sudderth</a:t>
            </a:r>
            <a:r>
              <a:rPr lang="en-US" sz="1400" dirty="0">
                <a:solidFill>
                  <a:schemeClr val="bg1">
                    <a:lumMod val="65000"/>
                  </a:schemeClr>
                </a:solidFill>
                <a:latin typeface="Arial" charset="0"/>
              </a:rPr>
              <a:t>, </a:t>
            </a:r>
            <a:br>
              <a:rPr lang="en-US" sz="1400" dirty="0">
                <a:solidFill>
                  <a:schemeClr val="bg1">
                    <a:lumMod val="65000"/>
                  </a:schemeClr>
                </a:solidFill>
                <a:latin typeface="Arial" charset="0"/>
              </a:rPr>
            </a:br>
            <a:r>
              <a:rPr lang="en-US" sz="1400" dirty="0">
                <a:solidFill>
                  <a:schemeClr val="bg1">
                    <a:lumMod val="65000"/>
                  </a:schemeClr>
                </a:solidFill>
                <a:latin typeface="Arial" charset="0"/>
              </a:rPr>
              <a:t>Mark Johnson,</a:t>
            </a:r>
            <a:br>
              <a:rPr lang="en-US" sz="1400" dirty="0">
                <a:solidFill>
                  <a:schemeClr val="bg1">
                    <a:lumMod val="65000"/>
                  </a:schemeClr>
                </a:solidFill>
                <a:latin typeface="Arial" charset="0"/>
              </a:rPr>
            </a:br>
            <a:r>
              <a:rPr lang="en-US" sz="1400" dirty="0">
                <a:solidFill>
                  <a:schemeClr val="bg1">
                    <a:lumMod val="65000"/>
                  </a:schemeClr>
                </a:solidFill>
                <a:latin typeface="Arial" charset="0"/>
              </a:rPr>
              <a:t>Derek </a:t>
            </a:r>
            <a:r>
              <a:rPr lang="en-US" sz="1400" dirty="0" err="1">
                <a:solidFill>
                  <a:schemeClr val="bg1">
                    <a:lumMod val="65000"/>
                  </a:schemeClr>
                </a:solidFill>
                <a:latin typeface="Arial" charset="0"/>
              </a:rPr>
              <a:t>Hoiem</a:t>
            </a:r>
            <a:r>
              <a:rPr lang="en-US" sz="1400" dirty="0">
                <a:solidFill>
                  <a:schemeClr val="bg1">
                    <a:lumMod val="65000"/>
                  </a:schemeClr>
                </a:solidFill>
                <a:latin typeface="Arial" charset="0"/>
              </a:rPr>
              <a:t>, </a:t>
            </a:r>
            <a:br>
              <a:rPr lang="en-US" sz="1400" dirty="0">
                <a:solidFill>
                  <a:schemeClr val="bg1">
                    <a:lumMod val="65000"/>
                  </a:schemeClr>
                </a:solidFill>
                <a:latin typeface="Arial" charset="0"/>
              </a:rPr>
            </a:br>
            <a:r>
              <a:rPr lang="en-US" sz="1400" dirty="0">
                <a:solidFill>
                  <a:schemeClr val="bg1">
                    <a:lumMod val="65000"/>
                  </a:schemeClr>
                </a:solidFill>
                <a:latin typeface="Arial" charset="0"/>
              </a:rPr>
              <a:t>Lana </a:t>
            </a:r>
            <a:r>
              <a:rPr lang="en-US" sz="1400" dirty="0" err="1">
                <a:solidFill>
                  <a:schemeClr val="bg1">
                    <a:lumMod val="65000"/>
                  </a:schemeClr>
                </a:solidFill>
                <a:latin typeface="Arial" charset="0"/>
              </a:rPr>
              <a:t>Lazebnik</a:t>
            </a:r>
            <a:endParaRPr lang="en-US" sz="1400" dirty="0">
              <a:solidFill>
                <a:schemeClr val="bg1">
                  <a:lumMod val="65000"/>
                </a:schemeClr>
              </a:solidFill>
              <a:latin typeface="Arial" charset="0"/>
            </a:endParaRPr>
          </a:p>
        </p:txBody>
      </p:sp>
      <p:pic>
        <p:nvPicPr>
          <p:cNvPr id="48133" name="Picture 2" descr="C:\Users\hays\Desktop\143 Computer Vision\slides\07\cmu_machine_learning_dept_members_protest_2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0214" y="1339850"/>
            <a:ext cx="6251575" cy="417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3"/>
          <p:cNvSpPr txBox="1">
            <a:spLocks noChangeArrowheads="1"/>
          </p:cNvSpPr>
          <p:nvPr/>
        </p:nvSpPr>
        <p:spPr bwMode="auto">
          <a:xfrm>
            <a:off x="1524001" y="6334126"/>
            <a:ext cx="2682875" cy="523875"/>
          </a:xfrm>
          <a:prstGeom prst="rect">
            <a:avLst/>
          </a:prstGeom>
          <a:noFill/>
          <a:ln w="9525">
            <a:noFill/>
            <a:miter lim="800000"/>
            <a:headEnd/>
            <a:tailEnd/>
          </a:ln>
        </p:spPr>
        <p:txBody>
          <a:bodyPr wrap="none">
            <a:spAutoFit/>
          </a:bodyPr>
          <a:lstStyle/>
          <a:p>
            <a:pPr>
              <a:defRPr/>
            </a:pPr>
            <a:r>
              <a:rPr lang="en-US" sz="1400" dirty="0">
                <a:solidFill>
                  <a:schemeClr val="bg1">
                    <a:lumMod val="65000"/>
                  </a:schemeClr>
                </a:solidFill>
                <a:latin typeface="Arial" charset="0"/>
              </a:rPr>
              <a:t>Photo: CMU Machine Learning </a:t>
            </a:r>
            <a:br>
              <a:rPr lang="en-US" sz="1400" dirty="0">
                <a:solidFill>
                  <a:schemeClr val="bg1">
                    <a:lumMod val="65000"/>
                  </a:schemeClr>
                </a:solidFill>
                <a:latin typeface="Arial" charset="0"/>
              </a:rPr>
            </a:br>
            <a:r>
              <a:rPr lang="en-US" sz="1400" dirty="0">
                <a:solidFill>
                  <a:schemeClr val="bg1">
                    <a:lumMod val="65000"/>
                  </a:schemeClr>
                </a:solidFill>
                <a:latin typeface="Arial" charset="0"/>
              </a:rPr>
              <a:t>Department protests G20</a:t>
            </a:r>
          </a:p>
        </p:txBody>
      </p:sp>
    </p:spTree>
    <p:extLst>
      <p:ext uri="{BB962C8B-B14F-4D97-AF65-F5344CB8AC3E}">
        <p14:creationId xmlns:p14="http://schemas.microsoft.com/office/powerpoint/2010/main" val="6833811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pPr eaLnBrk="1" hangingPunct="1"/>
            <a:endParaRPr lang="en-US" altLang="en-US" smtClean="0"/>
          </a:p>
        </p:txBody>
      </p:sp>
      <p:sp>
        <p:nvSpPr>
          <p:cNvPr id="49155" name="Content Placeholder 2"/>
          <p:cNvSpPr>
            <a:spLocks noGrp="1"/>
          </p:cNvSpPr>
          <p:nvPr>
            <p:ph idx="1"/>
          </p:nvPr>
        </p:nvSpPr>
        <p:spPr/>
        <p:txBody>
          <a:bodyPr/>
          <a:lstStyle/>
          <a:p>
            <a:pPr eaLnBrk="1" hangingPunct="1"/>
            <a:endParaRPr lang="en-US" altLang="en-US" smtClean="0"/>
          </a:p>
        </p:txBody>
      </p:sp>
      <p:pic>
        <p:nvPicPr>
          <p:cNvPr id="49156" name="Picture 2" descr="C:\Users\hays\Desktop\143 Computer Vision\slides\07\machine_learning_spectru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28600"/>
            <a:ext cx="9144000" cy="648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rame 1"/>
          <p:cNvSpPr/>
          <p:nvPr/>
        </p:nvSpPr>
        <p:spPr>
          <a:xfrm>
            <a:off x="6781800" y="2667000"/>
            <a:ext cx="3048000" cy="12954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Tree>
    <p:extLst>
      <p:ext uri="{BB962C8B-B14F-4D97-AF65-F5344CB8AC3E}">
        <p14:creationId xmlns:p14="http://schemas.microsoft.com/office/powerpoint/2010/main" val="128366443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US" altLang="en-US" smtClean="0"/>
              <a:t>Clustering Strategies</a:t>
            </a:r>
          </a:p>
        </p:txBody>
      </p:sp>
      <p:sp>
        <p:nvSpPr>
          <p:cNvPr id="3" name="Content Placeholder 2"/>
          <p:cNvSpPr>
            <a:spLocks noGrp="1"/>
          </p:cNvSpPr>
          <p:nvPr>
            <p:ph idx="1"/>
          </p:nvPr>
        </p:nvSpPr>
        <p:spPr>
          <a:xfrm>
            <a:off x="685800" y="1418968"/>
            <a:ext cx="8229600" cy="4724400"/>
          </a:xfrm>
        </p:spPr>
        <p:txBody>
          <a:bodyPr>
            <a:normAutofit/>
          </a:bodyPr>
          <a:lstStyle/>
          <a:p>
            <a:pPr>
              <a:buFont typeface="Arial" charset="0"/>
              <a:buChar char="•"/>
              <a:defRPr/>
            </a:pPr>
            <a:r>
              <a:rPr lang="en-US" dirty="0" smtClean="0"/>
              <a:t>K-means</a:t>
            </a:r>
          </a:p>
          <a:p>
            <a:pPr lvl="1">
              <a:buFont typeface="Arial" charset="0"/>
              <a:buChar char="–"/>
              <a:defRPr/>
            </a:pPr>
            <a:r>
              <a:rPr lang="en-US" dirty="0" smtClean="0"/>
              <a:t>Iteratively re-assign points to the nearest cluster center</a:t>
            </a:r>
          </a:p>
          <a:p>
            <a:pPr>
              <a:buFont typeface="Arial" charset="0"/>
              <a:buChar char="•"/>
              <a:defRPr/>
            </a:pPr>
            <a:r>
              <a:rPr lang="en-US" dirty="0" smtClean="0"/>
              <a:t>Agglomerative clustering</a:t>
            </a:r>
          </a:p>
          <a:p>
            <a:pPr lvl="1">
              <a:buFont typeface="Arial" charset="0"/>
              <a:buChar char="–"/>
              <a:defRPr/>
            </a:pPr>
            <a:r>
              <a:rPr lang="en-US" dirty="0" smtClean="0"/>
              <a:t>Start with each point as its own cluster and iteratively merge the closest clusters</a:t>
            </a:r>
          </a:p>
          <a:p>
            <a:pPr>
              <a:buFont typeface="Arial" charset="0"/>
              <a:buChar char="•"/>
              <a:defRPr/>
            </a:pPr>
            <a:r>
              <a:rPr lang="en-US" dirty="0" smtClean="0"/>
              <a:t>Mean-shift clustering</a:t>
            </a:r>
          </a:p>
          <a:p>
            <a:pPr lvl="1">
              <a:buFont typeface="Arial" charset="0"/>
              <a:buChar char="–"/>
              <a:defRPr/>
            </a:pPr>
            <a:r>
              <a:rPr lang="en-US" dirty="0" smtClean="0"/>
              <a:t>Estimate modes of </a:t>
            </a:r>
            <a:r>
              <a:rPr lang="en-US" dirty="0" err="1" smtClean="0"/>
              <a:t>pdf</a:t>
            </a:r>
            <a:endParaRPr lang="en-US" dirty="0" smtClean="0"/>
          </a:p>
          <a:p>
            <a:pPr>
              <a:buFont typeface="Arial" charset="0"/>
              <a:buChar char="•"/>
              <a:defRPr/>
            </a:pPr>
            <a:r>
              <a:rPr lang="en-US" dirty="0" smtClean="0"/>
              <a:t>Spectral clustering</a:t>
            </a:r>
          </a:p>
          <a:p>
            <a:pPr lvl="1">
              <a:buFont typeface="Arial" charset="0"/>
              <a:buChar char="–"/>
              <a:defRPr/>
            </a:pPr>
            <a:r>
              <a:rPr lang="en-US" dirty="0" smtClean="0"/>
              <a:t>Split the nodes in a graph based on assigned links with similarity weights</a:t>
            </a:r>
            <a:endParaRPr lang="en-US" dirty="0"/>
          </a:p>
        </p:txBody>
      </p:sp>
      <p:sp>
        <p:nvSpPr>
          <p:cNvPr id="2" name="TextBox 1"/>
          <p:cNvSpPr txBox="1"/>
          <p:nvPr/>
        </p:nvSpPr>
        <p:spPr>
          <a:xfrm>
            <a:off x="3429000" y="5562601"/>
            <a:ext cx="5486400" cy="923925"/>
          </a:xfrm>
          <a:prstGeom prst="rect">
            <a:avLst/>
          </a:prstGeom>
          <a:noFill/>
        </p:spPr>
        <p:txBody>
          <a:bodyPr>
            <a:spAutoFit/>
          </a:bodyPr>
          <a:lstStyle/>
          <a:p>
            <a:pPr algn="ctr">
              <a:defRPr/>
            </a:pPr>
            <a:r>
              <a:rPr lang="en-US" dirty="0">
                <a:solidFill>
                  <a:schemeClr val="accent3">
                    <a:lumMod val="75000"/>
                  </a:schemeClr>
                </a:solidFill>
                <a:latin typeface="Arial" charset="0"/>
                <a:cs typeface="Arial" charset="0"/>
              </a:rPr>
              <a:t>As we go down this chart, the clustering strategies have more tendency to transitively group points even if they are not nearby in feature space</a:t>
            </a:r>
          </a:p>
        </p:txBody>
      </p:sp>
    </p:spTree>
    <p:extLst>
      <p:ext uri="{BB962C8B-B14F-4D97-AF65-F5344CB8AC3E}">
        <p14:creationId xmlns:p14="http://schemas.microsoft.com/office/powerpoint/2010/main" val="22268735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pPr eaLnBrk="1" hangingPunct="1"/>
            <a:endParaRPr lang="en-US" altLang="en-US" smtClean="0"/>
          </a:p>
        </p:txBody>
      </p:sp>
      <p:sp>
        <p:nvSpPr>
          <p:cNvPr id="51203" name="Content Placeholder 2"/>
          <p:cNvSpPr>
            <a:spLocks noGrp="1"/>
          </p:cNvSpPr>
          <p:nvPr>
            <p:ph idx="1"/>
          </p:nvPr>
        </p:nvSpPr>
        <p:spPr/>
        <p:txBody>
          <a:bodyPr/>
          <a:lstStyle/>
          <a:p>
            <a:pPr eaLnBrk="1" hangingPunct="1"/>
            <a:endParaRPr lang="en-US" altLang="en-US" smtClean="0"/>
          </a:p>
        </p:txBody>
      </p:sp>
      <p:pic>
        <p:nvPicPr>
          <p:cNvPr id="51204" name="Picture 2" descr="C:\Users\hays\Desktop\143 Computer Vision\slides\07\machine_learning_spectru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28600"/>
            <a:ext cx="9144000" cy="648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rame 1"/>
          <p:cNvSpPr/>
          <p:nvPr/>
        </p:nvSpPr>
        <p:spPr>
          <a:xfrm>
            <a:off x="2819400" y="2667000"/>
            <a:ext cx="3048000" cy="12954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Tree>
    <p:extLst>
      <p:ext uri="{BB962C8B-B14F-4D97-AF65-F5344CB8AC3E}">
        <p14:creationId xmlns:p14="http://schemas.microsoft.com/office/powerpoint/2010/main" val="20139629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altLang="en-US" dirty="0" smtClean="0"/>
              <a:t>The machine learning framework</a:t>
            </a:r>
          </a:p>
        </p:txBody>
      </p:sp>
      <p:sp>
        <p:nvSpPr>
          <p:cNvPr id="52227" name="Content Placeholder 2"/>
          <p:cNvSpPr>
            <a:spLocks noGrp="1"/>
          </p:cNvSpPr>
          <p:nvPr>
            <p:ph idx="1"/>
          </p:nvPr>
        </p:nvSpPr>
        <p:spPr>
          <a:xfrm>
            <a:off x="1981200" y="1981201"/>
            <a:ext cx="8229600" cy="4144963"/>
          </a:xfrm>
        </p:spPr>
        <p:txBody>
          <a:bodyPr>
            <a:normAutofit fontScale="92500" lnSpcReduction="10000"/>
          </a:bodyPr>
          <a:lstStyle/>
          <a:p>
            <a:r>
              <a:rPr lang="en-US" altLang="en-US" sz="2400" dirty="0"/>
              <a:t>Apply a prediction function to a feature representation of the image to get the desired output:</a:t>
            </a:r>
            <a:br>
              <a:rPr lang="en-US" altLang="en-US" sz="2400" dirty="0"/>
            </a:br>
            <a:endParaRPr lang="en-US" altLang="en-US" sz="2400" dirty="0"/>
          </a:p>
          <a:p>
            <a:pPr>
              <a:buFontTx/>
              <a:buNone/>
            </a:pPr>
            <a:r>
              <a:rPr lang="en-US" altLang="en-US" sz="2400" dirty="0">
                <a:solidFill>
                  <a:srgbClr val="0000FF"/>
                </a:solidFill>
              </a:rPr>
              <a:t>			</a:t>
            </a:r>
            <a:r>
              <a:rPr lang="en-US" altLang="en-US" sz="6000" dirty="0">
                <a:solidFill>
                  <a:srgbClr val="0000FF"/>
                </a:solidFill>
              </a:rPr>
              <a:t>f(    ) = “apple”</a:t>
            </a:r>
          </a:p>
          <a:p>
            <a:pPr>
              <a:buFontTx/>
              <a:buNone/>
            </a:pPr>
            <a:r>
              <a:rPr lang="en-US" altLang="en-US" sz="6000" dirty="0">
                <a:solidFill>
                  <a:srgbClr val="0000FF"/>
                </a:solidFill>
              </a:rPr>
              <a:t>			f(    ) = “tomato”</a:t>
            </a:r>
          </a:p>
          <a:p>
            <a:pPr>
              <a:buFontTx/>
              <a:buNone/>
            </a:pPr>
            <a:r>
              <a:rPr lang="en-US" altLang="en-US" sz="6000" dirty="0">
                <a:solidFill>
                  <a:srgbClr val="0000FF"/>
                </a:solidFill>
              </a:rPr>
              <a:t>			f(    ) = “cow”</a:t>
            </a:r>
          </a:p>
          <a:p>
            <a:pPr>
              <a:buFontTx/>
              <a:buNone/>
            </a:pPr>
            <a:endParaRPr lang="en-US" altLang="en-US" dirty="0" smtClean="0"/>
          </a:p>
          <a:p>
            <a:pPr>
              <a:buFontTx/>
              <a:buNone/>
            </a:pPr>
            <a:endParaRPr lang="en-US" altLang="en-US" dirty="0" smtClean="0"/>
          </a:p>
          <a:p>
            <a:pPr>
              <a:buFontTx/>
              <a:buNone/>
            </a:pPr>
            <a:endParaRPr lang="en-US" altLang="en-US" dirty="0" smtClean="0"/>
          </a:p>
        </p:txBody>
      </p:sp>
      <p:pic>
        <p:nvPicPr>
          <p:cNvPr id="5222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4666" y="3251199"/>
            <a:ext cx="7620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4666" y="4250268"/>
            <a:ext cx="7747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4666" y="5249337"/>
            <a:ext cx="7747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8839201" y="6581776"/>
            <a:ext cx="1812925" cy="276225"/>
          </a:xfrm>
          <a:prstGeom prst="rect">
            <a:avLst/>
          </a:prstGeom>
          <a:noFill/>
        </p:spPr>
        <p:txBody>
          <a:bodyPr wrap="none">
            <a:spAutoFit/>
          </a:bodyPr>
          <a:lstStyle/>
          <a:p>
            <a:pPr>
              <a:defRPr/>
            </a:pPr>
            <a:r>
              <a:rPr lang="en-US" sz="1200" dirty="0">
                <a:solidFill>
                  <a:srgbClr val="FFFFFF">
                    <a:lumMod val="65000"/>
                  </a:srgbClr>
                </a:solidFill>
                <a:latin typeface="Arial" charset="0"/>
              </a:rPr>
              <a:t>Slide credit: L. </a:t>
            </a:r>
            <a:r>
              <a:rPr lang="en-US" sz="1200" dirty="0" err="1">
                <a:solidFill>
                  <a:srgbClr val="FFFFFF">
                    <a:lumMod val="65000"/>
                  </a:srgbClr>
                </a:solidFill>
                <a:latin typeface="Arial" charset="0"/>
              </a:rPr>
              <a:t>Lazebnik</a:t>
            </a:r>
            <a:endParaRPr lang="en-US" sz="1200" dirty="0">
              <a:solidFill>
                <a:srgbClr val="FFFFFF">
                  <a:lumMod val="65000"/>
                </a:srgbClr>
              </a:solidFill>
              <a:latin typeface="Arial" charset="0"/>
            </a:endParaRPr>
          </a:p>
        </p:txBody>
      </p:sp>
    </p:spTree>
    <p:extLst>
      <p:ext uri="{BB962C8B-B14F-4D97-AF65-F5344CB8AC3E}">
        <p14:creationId xmlns:p14="http://schemas.microsoft.com/office/powerpoint/2010/main" val="40388310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altLang="en-US" smtClean="0"/>
              <a:t>The machine learning framework</a:t>
            </a:r>
          </a:p>
        </p:txBody>
      </p:sp>
      <p:sp>
        <p:nvSpPr>
          <p:cNvPr id="3" name="Content Placeholder 2"/>
          <p:cNvSpPr>
            <a:spLocks noGrp="1"/>
          </p:cNvSpPr>
          <p:nvPr>
            <p:ph idx="1"/>
          </p:nvPr>
        </p:nvSpPr>
        <p:spPr>
          <a:xfrm>
            <a:off x="1828800" y="1600201"/>
            <a:ext cx="8610600" cy="4525963"/>
          </a:xfrm>
        </p:spPr>
        <p:txBody>
          <a:bodyPr>
            <a:normAutofit fontScale="92500" lnSpcReduction="10000"/>
          </a:bodyPr>
          <a:lstStyle/>
          <a:p>
            <a:pPr algn="ctr">
              <a:buFontTx/>
              <a:buNone/>
            </a:pPr>
            <a:r>
              <a:rPr lang="en-US" altLang="en-US" sz="6000">
                <a:solidFill>
                  <a:srgbClr val="0000FF"/>
                </a:solidFill>
              </a:rPr>
              <a:t>y = f(</a:t>
            </a:r>
            <a:r>
              <a:rPr lang="en-US" altLang="en-US" sz="6000" b="1">
                <a:solidFill>
                  <a:srgbClr val="0000FF"/>
                </a:solidFill>
              </a:rPr>
              <a:t>x</a:t>
            </a:r>
            <a:r>
              <a:rPr lang="en-US" altLang="en-US" sz="6000">
                <a:solidFill>
                  <a:srgbClr val="0000FF"/>
                </a:solidFill>
              </a:rPr>
              <a:t>)</a:t>
            </a:r>
          </a:p>
          <a:p>
            <a:pPr>
              <a:buFontTx/>
              <a:buNone/>
            </a:pPr>
            <a:endParaRPr lang="en-US" altLang="en-US" smtClean="0"/>
          </a:p>
          <a:p>
            <a:pPr>
              <a:buFontTx/>
              <a:buNone/>
            </a:pPr>
            <a:endParaRPr lang="en-US" altLang="en-US" smtClean="0"/>
          </a:p>
          <a:p>
            <a:pPr>
              <a:buFontTx/>
              <a:buNone/>
            </a:pPr>
            <a:r>
              <a:rPr lang="en-US" altLang="en-US" smtClean="0"/>
              <a:t/>
            </a:r>
            <a:br>
              <a:rPr lang="en-US" altLang="en-US" smtClean="0"/>
            </a:br>
            <a:endParaRPr lang="en-US" altLang="en-US" smtClean="0"/>
          </a:p>
          <a:p>
            <a:r>
              <a:rPr lang="en-US" altLang="en-US" sz="2400" b="1"/>
              <a:t>Training: </a:t>
            </a:r>
            <a:r>
              <a:rPr lang="en-US" altLang="en-US" sz="2400"/>
              <a:t>given a </a:t>
            </a:r>
            <a:r>
              <a:rPr lang="en-US" altLang="en-US" sz="2400" i="1"/>
              <a:t>training set </a:t>
            </a:r>
            <a:r>
              <a:rPr lang="en-US" altLang="en-US" sz="2400"/>
              <a:t>of labeled examples</a:t>
            </a:r>
            <a:r>
              <a:rPr lang="en-US" altLang="en-US" sz="2400" i="1"/>
              <a:t> </a:t>
            </a:r>
            <a:r>
              <a:rPr lang="en-US" altLang="en-US" sz="2400">
                <a:solidFill>
                  <a:srgbClr val="0000FF"/>
                </a:solidFill>
              </a:rPr>
              <a:t>{(</a:t>
            </a:r>
            <a:r>
              <a:rPr lang="en-US" altLang="en-US" sz="2400" b="1">
                <a:solidFill>
                  <a:srgbClr val="0000FF"/>
                </a:solidFill>
              </a:rPr>
              <a:t>x</a:t>
            </a:r>
            <a:r>
              <a:rPr lang="en-US" altLang="en-US" sz="2400" baseline="-25000">
                <a:solidFill>
                  <a:srgbClr val="0000FF"/>
                </a:solidFill>
              </a:rPr>
              <a:t>1</a:t>
            </a:r>
            <a:r>
              <a:rPr lang="en-US" altLang="en-US" sz="2400">
                <a:solidFill>
                  <a:srgbClr val="0000FF"/>
                </a:solidFill>
              </a:rPr>
              <a:t>,y</a:t>
            </a:r>
            <a:r>
              <a:rPr lang="en-US" altLang="en-US" sz="2400" baseline="-25000">
                <a:solidFill>
                  <a:srgbClr val="0000FF"/>
                </a:solidFill>
              </a:rPr>
              <a:t>1</a:t>
            </a:r>
            <a:r>
              <a:rPr lang="en-US" altLang="en-US" sz="2400">
                <a:solidFill>
                  <a:srgbClr val="0000FF"/>
                </a:solidFill>
              </a:rPr>
              <a:t>), …, (</a:t>
            </a:r>
            <a:r>
              <a:rPr lang="en-US" altLang="en-US" sz="2400" b="1">
                <a:solidFill>
                  <a:srgbClr val="0000FF"/>
                </a:solidFill>
              </a:rPr>
              <a:t>x</a:t>
            </a:r>
            <a:r>
              <a:rPr lang="en-US" altLang="en-US" sz="2400" baseline="-25000">
                <a:solidFill>
                  <a:srgbClr val="0000FF"/>
                </a:solidFill>
              </a:rPr>
              <a:t>N</a:t>
            </a:r>
            <a:r>
              <a:rPr lang="en-US" altLang="en-US" sz="2400">
                <a:solidFill>
                  <a:srgbClr val="0000FF"/>
                </a:solidFill>
              </a:rPr>
              <a:t>,y</a:t>
            </a:r>
            <a:r>
              <a:rPr lang="en-US" altLang="en-US" sz="2400" baseline="-25000">
                <a:solidFill>
                  <a:srgbClr val="0000FF"/>
                </a:solidFill>
              </a:rPr>
              <a:t>N</a:t>
            </a:r>
            <a:r>
              <a:rPr lang="en-US" altLang="en-US" sz="2400">
                <a:solidFill>
                  <a:srgbClr val="0000FF"/>
                </a:solidFill>
              </a:rPr>
              <a:t>)}</a:t>
            </a:r>
            <a:r>
              <a:rPr lang="en-US" altLang="en-US" sz="2400"/>
              <a:t>, estimate the prediction function </a:t>
            </a:r>
            <a:r>
              <a:rPr lang="en-US" altLang="en-US" sz="2400">
                <a:solidFill>
                  <a:srgbClr val="0000FF"/>
                </a:solidFill>
              </a:rPr>
              <a:t>f </a:t>
            </a:r>
            <a:r>
              <a:rPr lang="en-US" altLang="en-US" sz="2400"/>
              <a:t>by minimizing the prediction error on the training set</a:t>
            </a:r>
          </a:p>
          <a:p>
            <a:r>
              <a:rPr lang="en-US" altLang="en-US" sz="2400" b="1"/>
              <a:t>Testing:</a:t>
            </a:r>
            <a:r>
              <a:rPr lang="en-US" altLang="en-US" sz="2400"/>
              <a:t> apply </a:t>
            </a:r>
            <a:r>
              <a:rPr lang="en-US" altLang="en-US" sz="2400">
                <a:solidFill>
                  <a:srgbClr val="0000FF"/>
                </a:solidFill>
              </a:rPr>
              <a:t>f</a:t>
            </a:r>
            <a:r>
              <a:rPr lang="en-US" altLang="en-US" sz="2400"/>
              <a:t> to a never before seen </a:t>
            </a:r>
            <a:r>
              <a:rPr lang="en-US" altLang="en-US" sz="2400" i="1"/>
              <a:t>test example</a:t>
            </a:r>
            <a:r>
              <a:rPr lang="en-US" altLang="en-US" sz="2400"/>
              <a:t> </a:t>
            </a:r>
            <a:r>
              <a:rPr lang="en-US" altLang="en-US" sz="2400" b="1">
                <a:solidFill>
                  <a:srgbClr val="0000FF"/>
                </a:solidFill>
              </a:rPr>
              <a:t>x</a:t>
            </a:r>
            <a:r>
              <a:rPr lang="en-US" altLang="en-US" sz="2400"/>
              <a:t> and output the predicted value </a:t>
            </a:r>
            <a:r>
              <a:rPr lang="en-US" altLang="en-US" sz="2400">
                <a:solidFill>
                  <a:srgbClr val="0000FF"/>
                </a:solidFill>
              </a:rPr>
              <a:t>y = f(</a:t>
            </a:r>
            <a:r>
              <a:rPr lang="en-US" altLang="en-US" sz="2400" b="1">
                <a:solidFill>
                  <a:srgbClr val="0000FF"/>
                </a:solidFill>
              </a:rPr>
              <a:t>x</a:t>
            </a:r>
            <a:r>
              <a:rPr lang="en-US" altLang="en-US" sz="2400">
                <a:solidFill>
                  <a:srgbClr val="0000FF"/>
                </a:solidFill>
              </a:rPr>
              <a:t>)</a:t>
            </a:r>
          </a:p>
        </p:txBody>
      </p:sp>
      <p:cxnSp>
        <p:nvCxnSpPr>
          <p:cNvPr id="5" name="Straight Arrow Connector 4"/>
          <p:cNvCxnSpPr/>
          <p:nvPr/>
        </p:nvCxnSpPr>
        <p:spPr>
          <a:xfrm rot="5400000" flipH="1" flipV="1">
            <a:off x="4764088" y="2933700"/>
            <a:ext cx="684212"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5400000" flipH="1" flipV="1">
            <a:off x="5905501" y="2933701"/>
            <a:ext cx="685800" cy="31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10800000">
            <a:off x="6858000" y="2590800"/>
            <a:ext cx="914400" cy="6858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3255" name="TextBox 8"/>
          <p:cNvSpPr txBox="1">
            <a:spLocks noChangeArrowheads="1"/>
          </p:cNvSpPr>
          <p:nvPr/>
        </p:nvSpPr>
        <p:spPr bwMode="auto">
          <a:xfrm>
            <a:off x="4737100" y="3276600"/>
            <a:ext cx="825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output</a:t>
            </a:r>
          </a:p>
        </p:txBody>
      </p:sp>
      <p:sp>
        <p:nvSpPr>
          <p:cNvPr id="53256" name="TextBox 9"/>
          <p:cNvSpPr txBox="1">
            <a:spLocks noChangeArrowheads="1"/>
          </p:cNvSpPr>
          <p:nvPr/>
        </p:nvSpPr>
        <p:spPr bwMode="auto">
          <a:xfrm>
            <a:off x="5346700" y="3276601"/>
            <a:ext cx="18923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solidFill>
                  <a:srgbClr val="000000"/>
                </a:solidFill>
              </a:rPr>
              <a:t>prediction function</a:t>
            </a:r>
          </a:p>
        </p:txBody>
      </p:sp>
      <p:sp>
        <p:nvSpPr>
          <p:cNvPr id="53257" name="TextBox 10"/>
          <p:cNvSpPr txBox="1">
            <a:spLocks noChangeArrowheads="1"/>
          </p:cNvSpPr>
          <p:nvPr/>
        </p:nvSpPr>
        <p:spPr bwMode="auto">
          <a:xfrm>
            <a:off x="7023100" y="3276601"/>
            <a:ext cx="15113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solidFill>
                  <a:srgbClr val="000000"/>
                </a:solidFill>
              </a:rPr>
              <a:t>Image feature</a:t>
            </a:r>
          </a:p>
        </p:txBody>
      </p:sp>
      <p:sp>
        <p:nvSpPr>
          <p:cNvPr id="12" name="TextBox 11"/>
          <p:cNvSpPr txBox="1"/>
          <p:nvPr/>
        </p:nvSpPr>
        <p:spPr>
          <a:xfrm>
            <a:off x="8839201" y="6581776"/>
            <a:ext cx="1812925" cy="276225"/>
          </a:xfrm>
          <a:prstGeom prst="rect">
            <a:avLst/>
          </a:prstGeom>
          <a:noFill/>
        </p:spPr>
        <p:txBody>
          <a:bodyPr wrap="none">
            <a:spAutoFit/>
          </a:bodyPr>
          <a:lstStyle/>
          <a:p>
            <a:pPr>
              <a:defRPr/>
            </a:pPr>
            <a:r>
              <a:rPr lang="en-US" sz="1200" dirty="0">
                <a:solidFill>
                  <a:srgbClr val="FFFFFF">
                    <a:lumMod val="65000"/>
                  </a:srgbClr>
                </a:solidFill>
                <a:latin typeface="Arial" charset="0"/>
              </a:rPr>
              <a:t>Slide credit: L. </a:t>
            </a:r>
            <a:r>
              <a:rPr lang="en-US" sz="1200" dirty="0" err="1">
                <a:solidFill>
                  <a:srgbClr val="FFFFFF">
                    <a:lumMod val="65000"/>
                  </a:srgbClr>
                </a:solidFill>
                <a:latin typeface="Arial" charset="0"/>
              </a:rPr>
              <a:t>Lazebnik</a:t>
            </a:r>
            <a:endParaRPr lang="en-US" sz="1200" dirty="0">
              <a:solidFill>
                <a:srgbClr val="FFFFFF">
                  <a:lumMod val="65000"/>
                </a:srgbClr>
              </a:solidFill>
              <a:latin typeface="Arial" charset="0"/>
            </a:endParaRPr>
          </a:p>
        </p:txBody>
      </p:sp>
    </p:spTree>
    <p:extLst>
      <p:ext uri="{BB962C8B-B14F-4D97-AF65-F5344CB8AC3E}">
        <p14:creationId xmlns:p14="http://schemas.microsoft.com/office/powerpoint/2010/main" val="5306058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a:xfrm>
            <a:off x="8839200" y="55626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Prediction</a:t>
            </a:r>
          </a:p>
        </p:txBody>
      </p:sp>
      <p:sp>
        <p:nvSpPr>
          <p:cNvPr id="54275" name="Title 1"/>
          <p:cNvSpPr>
            <a:spLocks noGrp="1"/>
          </p:cNvSpPr>
          <p:nvPr>
            <p:ph type="title"/>
          </p:nvPr>
        </p:nvSpPr>
        <p:spPr>
          <a:xfrm>
            <a:off x="1981200" y="1"/>
            <a:ext cx="8229600" cy="792163"/>
          </a:xfrm>
        </p:spPr>
        <p:txBody>
          <a:bodyPr/>
          <a:lstStyle/>
          <a:p>
            <a:r>
              <a:rPr lang="en-US" altLang="en-US" smtClean="0"/>
              <a:t>Steps</a:t>
            </a:r>
          </a:p>
        </p:txBody>
      </p:sp>
      <p:sp>
        <p:nvSpPr>
          <p:cNvPr id="10" name="Rounded Rectangle 9"/>
          <p:cNvSpPr/>
          <p:nvPr/>
        </p:nvSpPr>
        <p:spPr>
          <a:xfrm>
            <a:off x="6781800" y="990600"/>
            <a:ext cx="1600200" cy="8382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Training Labels</a:t>
            </a:r>
          </a:p>
        </p:txBody>
      </p:sp>
      <p:grpSp>
        <p:nvGrpSpPr>
          <p:cNvPr id="54277" name="Group 12"/>
          <p:cNvGrpSpPr>
            <a:grpSpLocks/>
          </p:cNvGrpSpPr>
          <p:nvPr/>
        </p:nvGrpSpPr>
        <p:grpSpPr bwMode="auto">
          <a:xfrm>
            <a:off x="1600200" y="1570038"/>
            <a:ext cx="2438400" cy="3078162"/>
            <a:chOff x="228600" y="1417320"/>
            <a:chExt cx="2438400" cy="2849880"/>
          </a:xfrm>
        </p:grpSpPr>
        <p:sp>
          <p:nvSpPr>
            <p:cNvPr id="54296" name="TextBox 7"/>
            <p:cNvSpPr txBox="1">
              <a:spLocks noChangeArrowheads="1"/>
            </p:cNvSpPr>
            <p:nvPr/>
          </p:nvSpPr>
          <p:spPr bwMode="auto">
            <a:xfrm>
              <a:off x="533400" y="1417320"/>
              <a:ext cx="1828800" cy="769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400">
                  <a:solidFill>
                    <a:srgbClr val="000000"/>
                  </a:solidFill>
                </a:rPr>
                <a:t>Training Images</a:t>
              </a:r>
            </a:p>
          </p:txBody>
        </p:sp>
        <p:sp>
          <p:nvSpPr>
            <p:cNvPr id="11" name="Rounded Rectangle 10"/>
            <p:cNvSpPr/>
            <p:nvPr/>
          </p:nvSpPr>
          <p:spPr>
            <a:xfrm>
              <a:off x="228600" y="1448185"/>
              <a:ext cx="2438400" cy="281901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solidFill>
                  <a:srgbClr val="000000"/>
                </a:solidFill>
              </a:endParaRPr>
            </a:p>
          </p:txBody>
        </p:sp>
      </p:grpSp>
      <p:sp>
        <p:nvSpPr>
          <p:cNvPr id="12" name="Rounded Rectangle 11"/>
          <p:cNvSpPr/>
          <p:nvPr/>
        </p:nvSpPr>
        <p:spPr>
          <a:xfrm>
            <a:off x="6934200" y="2438400"/>
            <a:ext cx="1371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Training</a:t>
            </a:r>
          </a:p>
        </p:txBody>
      </p:sp>
      <p:sp>
        <p:nvSpPr>
          <p:cNvPr id="54279" name="TextBox 13"/>
          <p:cNvSpPr txBox="1">
            <a:spLocks noChangeArrowheads="1"/>
          </p:cNvSpPr>
          <p:nvPr/>
        </p:nvSpPr>
        <p:spPr bwMode="auto">
          <a:xfrm>
            <a:off x="2076450" y="838201"/>
            <a:ext cx="1581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b="1">
                <a:solidFill>
                  <a:srgbClr val="000000"/>
                </a:solidFill>
              </a:rPr>
              <a:t>Training</a:t>
            </a:r>
          </a:p>
        </p:txBody>
      </p:sp>
      <p:sp>
        <p:nvSpPr>
          <p:cNvPr id="15" name="Rounded Rectangle 14"/>
          <p:cNvSpPr/>
          <p:nvPr/>
        </p:nvSpPr>
        <p:spPr>
          <a:xfrm>
            <a:off x="4724400" y="2438400"/>
            <a:ext cx="15240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Image Features</a:t>
            </a:r>
          </a:p>
        </p:txBody>
      </p:sp>
      <p:sp>
        <p:nvSpPr>
          <p:cNvPr id="16" name="Right Arrow 15"/>
          <p:cNvSpPr/>
          <p:nvPr/>
        </p:nvSpPr>
        <p:spPr>
          <a:xfrm>
            <a:off x="4114800" y="27432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7" name="Right Arrow 16"/>
          <p:cNvSpPr/>
          <p:nvPr/>
        </p:nvSpPr>
        <p:spPr>
          <a:xfrm>
            <a:off x="6324600" y="27432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8" name="Right Arrow 17"/>
          <p:cNvSpPr/>
          <p:nvPr/>
        </p:nvSpPr>
        <p:spPr>
          <a:xfrm rot="5400000">
            <a:off x="7345363" y="1981200"/>
            <a:ext cx="4572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9" name="Rounded Rectangle 18"/>
          <p:cNvSpPr/>
          <p:nvPr/>
        </p:nvSpPr>
        <p:spPr>
          <a:xfrm>
            <a:off x="4267200" y="55626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Image Features</a:t>
            </a:r>
          </a:p>
        </p:txBody>
      </p:sp>
      <p:sp>
        <p:nvSpPr>
          <p:cNvPr id="20" name="Right Arrow 19"/>
          <p:cNvSpPr/>
          <p:nvPr/>
        </p:nvSpPr>
        <p:spPr>
          <a:xfrm>
            <a:off x="3657600" y="58674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0254" name="TextBox 20"/>
          <p:cNvSpPr txBox="1">
            <a:spLocks noChangeArrowheads="1"/>
          </p:cNvSpPr>
          <p:nvPr/>
        </p:nvSpPr>
        <p:spPr bwMode="auto">
          <a:xfrm>
            <a:off x="2144714" y="4800601"/>
            <a:ext cx="14366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b="1">
                <a:solidFill>
                  <a:srgbClr val="000000"/>
                </a:solidFill>
              </a:rPr>
              <a:t>Testing</a:t>
            </a:r>
          </a:p>
        </p:txBody>
      </p:sp>
      <p:sp>
        <p:nvSpPr>
          <p:cNvPr id="10255" name="TextBox 21"/>
          <p:cNvSpPr txBox="1">
            <a:spLocks noChangeArrowheads="1"/>
          </p:cNvSpPr>
          <p:nvPr/>
        </p:nvSpPr>
        <p:spPr bwMode="auto">
          <a:xfrm>
            <a:off x="1981200" y="6396038"/>
            <a:ext cx="1689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a:solidFill>
                  <a:srgbClr val="000000"/>
                </a:solidFill>
              </a:rPr>
              <a:t>Test Image</a:t>
            </a:r>
          </a:p>
        </p:txBody>
      </p:sp>
      <p:sp>
        <p:nvSpPr>
          <p:cNvPr id="23" name="Right Arrow 22"/>
          <p:cNvSpPr/>
          <p:nvPr/>
        </p:nvSpPr>
        <p:spPr>
          <a:xfrm>
            <a:off x="8382000" y="27432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4" name="Rounded Rectangle 23"/>
          <p:cNvSpPr/>
          <p:nvPr/>
        </p:nvSpPr>
        <p:spPr>
          <a:xfrm>
            <a:off x="9067800" y="2438400"/>
            <a:ext cx="15240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Learned model</a:t>
            </a:r>
          </a:p>
        </p:txBody>
      </p:sp>
      <p:sp>
        <p:nvSpPr>
          <p:cNvPr id="25" name="Rounded Rectangle 24"/>
          <p:cNvSpPr/>
          <p:nvPr/>
        </p:nvSpPr>
        <p:spPr>
          <a:xfrm>
            <a:off x="6705600" y="55626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Learned model</a:t>
            </a:r>
          </a:p>
        </p:txBody>
      </p:sp>
      <p:sp>
        <p:nvSpPr>
          <p:cNvPr id="26" name="Right Arrow 25"/>
          <p:cNvSpPr/>
          <p:nvPr/>
        </p:nvSpPr>
        <p:spPr>
          <a:xfrm>
            <a:off x="6096000" y="58674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31" name="TextBox 30"/>
          <p:cNvSpPr txBox="1"/>
          <p:nvPr/>
        </p:nvSpPr>
        <p:spPr>
          <a:xfrm>
            <a:off x="7848600" y="6581776"/>
            <a:ext cx="2819400" cy="276225"/>
          </a:xfrm>
          <a:prstGeom prst="rect">
            <a:avLst/>
          </a:prstGeom>
          <a:noFill/>
        </p:spPr>
        <p:txBody>
          <a:bodyPr>
            <a:spAutoFit/>
          </a:bodyPr>
          <a:lstStyle/>
          <a:p>
            <a:pPr>
              <a:defRPr/>
            </a:pPr>
            <a:r>
              <a:rPr lang="en-US" sz="1200" dirty="0">
                <a:solidFill>
                  <a:srgbClr val="FFFFFF">
                    <a:lumMod val="65000"/>
                  </a:srgbClr>
                </a:solidFill>
                <a:latin typeface="Arial" charset="0"/>
              </a:rPr>
              <a:t>Slide credit: D. </a:t>
            </a:r>
            <a:r>
              <a:rPr lang="en-US" sz="1200" dirty="0" err="1">
                <a:solidFill>
                  <a:srgbClr val="FFFFFF">
                    <a:lumMod val="65000"/>
                  </a:srgbClr>
                </a:solidFill>
                <a:latin typeface="Arial" charset="0"/>
              </a:rPr>
              <a:t>Hoiem</a:t>
            </a:r>
            <a:r>
              <a:rPr lang="en-US" sz="1200" dirty="0">
                <a:solidFill>
                  <a:srgbClr val="FFFFFF">
                    <a:lumMod val="65000"/>
                  </a:srgbClr>
                </a:solidFill>
                <a:latin typeface="Arial" charset="0"/>
              </a:rPr>
              <a:t> and L. </a:t>
            </a:r>
            <a:r>
              <a:rPr lang="en-US" sz="1200" dirty="0" err="1">
                <a:solidFill>
                  <a:srgbClr val="FFFFFF">
                    <a:lumMod val="65000"/>
                  </a:srgbClr>
                </a:solidFill>
                <a:latin typeface="Arial" charset="0"/>
              </a:rPr>
              <a:t>Lazebnik</a:t>
            </a:r>
            <a:endParaRPr lang="en-US" sz="1200" dirty="0">
              <a:solidFill>
                <a:srgbClr val="FFFFFF">
                  <a:lumMod val="65000"/>
                </a:srgbClr>
              </a:solidFill>
              <a:latin typeface="Arial" charset="0"/>
            </a:endParaRPr>
          </a:p>
        </p:txBody>
      </p:sp>
      <p:sp>
        <p:nvSpPr>
          <p:cNvPr id="32" name="Right Arrow 31"/>
          <p:cNvSpPr/>
          <p:nvPr/>
        </p:nvSpPr>
        <p:spPr>
          <a:xfrm>
            <a:off x="8458200" y="5867400"/>
            <a:ext cx="4572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pic>
        <p:nvPicPr>
          <p:cNvPr id="542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1" y="2438400"/>
            <a:ext cx="223837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1"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5638800"/>
            <a:ext cx="8001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59679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2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25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721"/>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10" grpId="0" animBg="1"/>
      <p:bldP spid="12" grpId="0" animBg="1"/>
      <p:bldP spid="15" grpId="0" animBg="1"/>
      <p:bldP spid="16" grpId="0" animBg="1"/>
      <p:bldP spid="17" grpId="0" animBg="1"/>
      <p:bldP spid="18" grpId="0" animBg="1"/>
      <p:bldP spid="19" grpId="0" animBg="1"/>
      <p:bldP spid="20" grpId="0" animBg="1"/>
      <p:bldP spid="10254" grpId="0"/>
      <p:bldP spid="10255" grpId="0"/>
      <p:bldP spid="23" grpId="0" animBg="1"/>
      <p:bldP spid="24" grpId="0" animBg="1"/>
      <p:bldP spid="25" grpId="0" animBg="1"/>
      <p:bldP spid="26" grpId="0" animBg="1"/>
      <p:bldP spid="3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altLang="en-US" smtClean="0"/>
              <a:t>Features</a:t>
            </a:r>
          </a:p>
        </p:txBody>
      </p:sp>
      <p:sp>
        <p:nvSpPr>
          <p:cNvPr id="3" name="Content Placeholder 2"/>
          <p:cNvSpPr>
            <a:spLocks noGrp="1"/>
          </p:cNvSpPr>
          <p:nvPr>
            <p:ph idx="1"/>
          </p:nvPr>
        </p:nvSpPr>
        <p:spPr/>
        <p:txBody>
          <a:bodyPr>
            <a:normAutofit fontScale="70000" lnSpcReduction="20000"/>
          </a:bodyPr>
          <a:lstStyle/>
          <a:p>
            <a:r>
              <a:rPr lang="en-US" altLang="en-US" smtClean="0"/>
              <a:t>Raw pixels</a:t>
            </a:r>
          </a:p>
          <a:p>
            <a:pPr>
              <a:buFontTx/>
              <a:buNone/>
            </a:pPr>
            <a:endParaRPr lang="en-US" altLang="en-US" smtClean="0"/>
          </a:p>
          <a:p>
            <a:pPr>
              <a:buFontTx/>
              <a:buNone/>
            </a:pPr>
            <a:endParaRPr lang="en-US" altLang="en-US" smtClean="0"/>
          </a:p>
          <a:p>
            <a:r>
              <a:rPr lang="en-US" altLang="en-US" smtClean="0"/>
              <a:t>Histograms</a:t>
            </a:r>
          </a:p>
          <a:p>
            <a:endParaRPr lang="en-US" altLang="en-US" smtClean="0"/>
          </a:p>
          <a:p>
            <a:endParaRPr lang="en-US" altLang="en-US" smtClean="0"/>
          </a:p>
          <a:p>
            <a:r>
              <a:rPr lang="en-US" altLang="en-US" smtClean="0"/>
              <a:t>GIST descriptors</a:t>
            </a:r>
          </a:p>
          <a:p>
            <a:pPr>
              <a:buFontTx/>
              <a:buNone/>
            </a:pPr>
            <a:endParaRPr lang="en-US" altLang="en-US" smtClean="0"/>
          </a:p>
          <a:p>
            <a:pPr>
              <a:buFontTx/>
              <a:buNone/>
            </a:pPr>
            <a:endParaRPr lang="en-US" altLang="en-US" smtClean="0"/>
          </a:p>
          <a:p>
            <a:r>
              <a:rPr lang="en-US" altLang="en-US" smtClean="0"/>
              <a:t>…</a:t>
            </a:r>
          </a:p>
        </p:txBody>
      </p:sp>
      <p:pic>
        <p:nvPicPr>
          <p:cNvPr id="4" name="Picture 2" descr="C:\Documents and Settings\Derek Hoiem\My Documents\Classes\Spring10 - Computer Vision\figs\child_in_fiel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7064" y="2043114"/>
            <a:ext cx="2446337" cy="161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p:cNvPicPr>
            <a:picLocks noChangeAspect="1" noChangeArrowheads="1"/>
          </p:cNvPicPr>
          <p:nvPr/>
        </p:nvPicPr>
        <p:blipFill>
          <a:blip r:embed="rId4">
            <a:extLst>
              <a:ext uri="{28A0092B-C50C-407E-A947-70E740481C1C}">
                <a14:useLocalDpi xmlns:a14="http://schemas.microsoft.com/office/drawing/2010/main" val="0"/>
              </a:ext>
            </a:extLst>
          </a:blip>
          <a:srcRect l="32222" t="12444" r="33333" b="43111"/>
          <a:stretch>
            <a:fillRect/>
          </a:stretch>
        </p:blipFill>
        <p:spPr bwMode="auto">
          <a:xfrm>
            <a:off x="8305801" y="1981200"/>
            <a:ext cx="2079625"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2" descr="0681_gist_photoshoppe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05800" y="4038600"/>
            <a:ext cx="224155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5000" y="4038600"/>
            <a:ext cx="2389188"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8839201" y="6581776"/>
            <a:ext cx="1812925" cy="276225"/>
          </a:xfrm>
          <a:prstGeom prst="rect">
            <a:avLst/>
          </a:prstGeom>
          <a:noFill/>
        </p:spPr>
        <p:txBody>
          <a:bodyPr wrap="none">
            <a:spAutoFit/>
          </a:bodyPr>
          <a:lstStyle/>
          <a:p>
            <a:pPr>
              <a:defRPr/>
            </a:pPr>
            <a:r>
              <a:rPr lang="en-US" sz="1200" dirty="0">
                <a:solidFill>
                  <a:srgbClr val="FFFFFF">
                    <a:lumMod val="65000"/>
                  </a:srgbClr>
                </a:solidFill>
                <a:latin typeface="Arial" charset="0"/>
              </a:rPr>
              <a:t>Slide credit: L. </a:t>
            </a:r>
            <a:r>
              <a:rPr lang="en-US" sz="1200" dirty="0" err="1">
                <a:solidFill>
                  <a:srgbClr val="FFFFFF">
                    <a:lumMod val="65000"/>
                  </a:srgbClr>
                </a:solidFill>
                <a:latin typeface="Arial" charset="0"/>
              </a:rPr>
              <a:t>Lazebnik</a:t>
            </a:r>
            <a:endParaRPr lang="en-US" sz="1200" dirty="0">
              <a:solidFill>
                <a:srgbClr val="FFFFFF">
                  <a:lumMod val="65000"/>
                </a:srgbClr>
              </a:solidFill>
              <a:latin typeface="Arial" charset="0"/>
            </a:endParaRPr>
          </a:p>
        </p:txBody>
      </p:sp>
    </p:spTree>
    <p:extLst>
      <p:ext uri="{BB962C8B-B14F-4D97-AF65-F5344CB8AC3E}">
        <p14:creationId xmlns:p14="http://schemas.microsoft.com/office/powerpoint/2010/main" val="28045590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altLang="en-US" smtClean="0"/>
              <a:t>Classifiers: Nearest neighbor</a:t>
            </a:r>
          </a:p>
        </p:txBody>
      </p:sp>
      <p:sp>
        <p:nvSpPr>
          <p:cNvPr id="3" name="Content Placeholder 2"/>
          <p:cNvSpPr>
            <a:spLocks noGrp="1"/>
          </p:cNvSpPr>
          <p:nvPr>
            <p:ph idx="1"/>
          </p:nvPr>
        </p:nvSpPr>
        <p:spPr>
          <a:xfrm>
            <a:off x="1752600" y="4495801"/>
            <a:ext cx="8686800" cy="1325563"/>
          </a:xfrm>
        </p:spPr>
        <p:txBody>
          <a:bodyPr>
            <a:normAutofit fontScale="70000" lnSpcReduction="20000"/>
          </a:bodyPr>
          <a:lstStyle/>
          <a:p>
            <a:pPr>
              <a:buFontTx/>
              <a:buNone/>
            </a:pPr>
            <a:r>
              <a:rPr lang="en-US" altLang="en-US" smtClean="0">
                <a:solidFill>
                  <a:srgbClr val="0000FF"/>
                </a:solidFill>
              </a:rPr>
              <a:t>f(</a:t>
            </a:r>
            <a:r>
              <a:rPr lang="en-US" altLang="en-US" b="1" smtClean="0">
                <a:solidFill>
                  <a:srgbClr val="0000FF"/>
                </a:solidFill>
              </a:rPr>
              <a:t>x</a:t>
            </a:r>
            <a:r>
              <a:rPr lang="en-US" altLang="en-US" smtClean="0">
                <a:solidFill>
                  <a:srgbClr val="0000FF"/>
                </a:solidFill>
              </a:rPr>
              <a:t>) = label of the training example nearest to </a:t>
            </a:r>
            <a:r>
              <a:rPr lang="en-US" altLang="en-US" b="1" smtClean="0">
                <a:solidFill>
                  <a:srgbClr val="0000FF"/>
                </a:solidFill>
              </a:rPr>
              <a:t>x</a:t>
            </a:r>
          </a:p>
          <a:p>
            <a:endParaRPr lang="en-US" altLang="en-US" sz="2400"/>
          </a:p>
          <a:p>
            <a:r>
              <a:rPr lang="en-US" altLang="en-US" sz="2400"/>
              <a:t>All we need is a distance function for our inputs</a:t>
            </a:r>
          </a:p>
          <a:p>
            <a:r>
              <a:rPr lang="en-US" altLang="en-US" sz="2400"/>
              <a:t>No training required!</a:t>
            </a:r>
          </a:p>
        </p:txBody>
      </p:sp>
      <p:sp>
        <p:nvSpPr>
          <p:cNvPr id="4" name="Rectangle 3"/>
          <p:cNvSpPr/>
          <p:nvPr/>
        </p:nvSpPr>
        <p:spPr>
          <a:xfrm>
            <a:off x="3733800" y="18288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5" name="Rectangle 4"/>
          <p:cNvSpPr/>
          <p:nvPr/>
        </p:nvSpPr>
        <p:spPr>
          <a:xfrm>
            <a:off x="4267200" y="25146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6" name="Rectangle 5"/>
          <p:cNvSpPr/>
          <p:nvPr/>
        </p:nvSpPr>
        <p:spPr>
          <a:xfrm>
            <a:off x="4800600" y="17526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7" name="Rectangle 6"/>
          <p:cNvSpPr/>
          <p:nvPr/>
        </p:nvSpPr>
        <p:spPr>
          <a:xfrm>
            <a:off x="3886200" y="32766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8" name="Rectangle 7"/>
          <p:cNvSpPr/>
          <p:nvPr/>
        </p:nvSpPr>
        <p:spPr>
          <a:xfrm>
            <a:off x="5257800" y="29718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9" name="Rectangle 8"/>
          <p:cNvSpPr/>
          <p:nvPr/>
        </p:nvSpPr>
        <p:spPr>
          <a:xfrm>
            <a:off x="5105400" y="37338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0" name="Oval 9"/>
          <p:cNvSpPr/>
          <p:nvPr/>
        </p:nvSpPr>
        <p:spPr>
          <a:xfrm>
            <a:off x="7315200" y="20574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1" name="Oval 10"/>
          <p:cNvSpPr/>
          <p:nvPr/>
        </p:nvSpPr>
        <p:spPr>
          <a:xfrm>
            <a:off x="6553200" y="27432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2" name="Oval 11"/>
          <p:cNvSpPr/>
          <p:nvPr/>
        </p:nvSpPr>
        <p:spPr>
          <a:xfrm>
            <a:off x="7315200" y="31242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3" name="Oval 12"/>
          <p:cNvSpPr/>
          <p:nvPr/>
        </p:nvSpPr>
        <p:spPr>
          <a:xfrm>
            <a:off x="6400800" y="16764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4" name="Oval 13"/>
          <p:cNvSpPr/>
          <p:nvPr/>
        </p:nvSpPr>
        <p:spPr>
          <a:xfrm>
            <a:off x="6781800" y="2286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5" name="Oval 14"/>
          <p:cNvSpPr/>
          <p:nvPr/>
        </p:nvSpPr>
        <p:spPr>
          <a:xfrm>
            <a:off x="6400800" y="35814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8" name="TextBox 17"/>
          <p:cNvSpPr txBox="1">
            <a:spLocks noChangeArrowheads="1"/>
          </p:cNvSpPr>
          <p:nvPr/>
        </p:nvSpPr>
        <p:spPr bwMode="auto">
          <a:xfrm>
            <a:off x="5181600" y="2235200"/>
            <a:ext cx="1066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600">
                <a:solidFill>
                  <a:srgbClr val="000000"/>
                </a:solidFill>
              </a:rPr>
              <a:t>Test example</a:t>
            </a:r>
          </a:p>
        </p:txBody>
      </p:sp>
      <p:sp>
        <p:nvSpPr>
          <p:cNvPr id="56337" name="TextBox 18"/>
          <p:cNvSpPr txBox="1">
            <a:spLocks noChangeArrowheads="1"/>
          </p:cNvSpPr>
          <p:nvPr/>
        </p:nvSpPr>
        <p:spPr bwMode="auto">
          <a:xfrm>
            <a:off x="2514600" y="2286001"/>
            <a:ext cx="1295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600">
                <a:solidFill>
                  <a:srgbClr val="0000FF"/>
                </a:solidFill>
              </a:rPr>
              <a:t>Training examples from class 1</a:t>
            </a:r>
          </a:p>
        </p:txBody>
      </p:sp>
      <p:sp>
        <p:nvSpPr>
          <p:cNvPr id="56338" name="TextBox 19"/>
          <p:cNvSpPr txBox="1">
            <a:spLocks noChangeArrowheads="1"/>
          </p:cNvSpPr>
          <p:nvPr/>
        </p:nvSpPr>
        <p:spPr bwMode="auto">
          <a:xfrm>
            <a:off x="7772400" y="2133601"/>
            <a:ext cx="1295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600">
                <a:solidFill>
                  <a:srgbClr val="FF0000"/>
                </a:solidFill>
              </a:rPr>
              <a:t>Training examples from class 2</a:t>
            </a:r>
          </a:p>
        </p:txBody>
      </p:sp>
      <p:cxnSp>
        <p:nvCxnSpPr>
          <p:cNvPr id="23" name="Straight Arrow Connector 22"/>
          <p:cNvCxnSpPr/>
          <p:nvPr/>
        </p:nvCxnSpPr>
        <p:spPr>
          <a:xfrm rot="16200000" flipV="1">
            <a:off x="4876800" y="2057400"/>
            <a:ext cx="381000" cy="228600"/>
          </a:xfrm>
          <a:prstGeom prst="straightConnector1">
            <a:avLst/>
          </a:prstGeom>
          <a:ln w="25400">
            <a:solidFill>
              <a:srgbClr val="0000FF"/>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1" name="Diamond 20"/>
          <p:cNvSpPr/>
          <p:nvPr/>
        </p:nvSpPr>
        <p:spPr>
          <a:xfrm>
            <a:off x="5029200" y="2209800"/>
            <a:ext cx="304800" cy="304800"/>
          </a:xfrm>
          <a:prstGeom prst="diamon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2" name="TextBox 21"/>
          <p:cNvSpPr txBox="1"/>
          <p:nvPr/>
        </p:nvSpPr>
        <p:spPr>
          <a:xfrm>
            <a:off x="8839201" y="6581776"/>
            <a:ext cx="1812925" cy="276225"/>
          </a:xfrm>
          <a:prstGeom prst="rect">
            <a:avLst/>
          </a:prstGeom>
          <a:noFill/>
        </p:spPr>
        <p:txBody>
          <a:bodyPr wrap="none">
            <a:spAutoFit/>
          </a:bodyPr>
          <a:lstStyle/>
          <a:p>
            <a:pPr>
              <a:defRPr/>
            </a:pPr>
            <a:r>
              <a:rPr lang="en-US" sz="1200" dirty="0">
                <a:solidFill>
                  <a:srgbClr val="FFFFFF">
                    <a:lumMod val="65000"/>
                  </a:srgbClr>
                </a:solidFill>
                <a:latin typeface="Arial" charset="0"/>
              </a:rPr>
              <a:t>Slide credit: L. </a:t>
            </a:r>
            <a:r>
              <a:rPr lang="en-US" sz="1200" dirty="0" err="1">
                <a:solidFill>
                  <a:srgbClr val="FFFFFF">
                    <a:lumMod val="65000"/>
                  </a:srgbClr>
                </a:solidFill>
                <a:latin typeface="Arial" charset="0"/>
              </a:rPr>
              <a:t>Lazebnik</a:t>
            </a:r>
            <a:endParaRPr lang="en-US" sz="1200" dirty="0">
              <a:solidFill>
                <a:srgbClr val="FFFFFF">
                  <a:lumMod val="65000"/>
                </a:srgbClr>
              </a:solidFill>
              <a:latin typeface="Arial" charset="0"/>
            </a:endParaRPr>
          </a:p>
        </p:txBody>
      </p:sp>
    </p:spTree>
    <p:extLst>
      <p:ext uri="{BB962C8B-B14F-4D97-AF65-F5344CB8AC3E}">
        <p14:creationId xmlns:p14="http://schemas.microsoft.com/office/powerpoint/2010/main" val="10838794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8" grpId="0"/>
      <p:bldP spid="2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ltLang="en-US" smtClean="0"/>
              <a:t>Classifiers: Linear</a:t>
            </a:r>
          </a:p>
        </p:txBody>
      </p:sp>
      <p:sp>
        <p:nvSpPr>
          <p:cNvPr id="3" name="Content Placeholder 2"/>
          <p:cNvSpPr>
            <a:spLocks noGrp="1"/>
          </p:cNvSpPr>
          <p:nvPr>
            <p:ph idx="1"/>
          </p:nvPr>
        </p:nvSpPr>
        <p:spPr>
          <a:xfrm>
            <a:off x="1752600" y="4800601"/>
            <a:ext cx="8686800" cy="1325563"/>
          </a:xfrm>
        </p:spPr>
        <p:txBody>
          <a:bodyPr/>
          <a:lstStyle/>
          <a:p>
            <a:r>
              <a:rPr lang="en-US" altLang="en-US" smtClean="0"/>
              <a:t>Find a </a:t>
            </a:r>
            <a:r>
              <a:rPr lang="en-US" altLang="en-US" i="1" smtClean="0"/>
              <a:t>linear function </a:t>
            </a:r>
            <a:r>
              <a:rPr lang="en-US" altLang="en-US" smtClean="0"/>
              <a:t>to separate the classes:</a:t>
            </a:r>
          </a:p>
          <a:p>
            <a:endParaRPr lang="en-US" altLang="en-US" sz="1200"/>
          </a:p>
          <a:p>
            <a:pPr algn="ctr">
              <a:buFontTx/>
              <a:buNone/>
            </a:pPr>
            <a:r>
              <a:rPr lang="en-US" altLang="en-US" smtClean="0">
                <a:solidFill>
                  <a:srgbClr val="0000FF"/>
                </a:solidFill>
              </a:rPr>
              <a:t>	f(</a:t>
            </a:r>
            <a:r>
              <a:rPr lang="en-US" altLang="en-US" b="1" smtClean="0">
                <a:solidFill>
                  <a:srgbClr val="0000FF"/>
                </a:solidFill>
              </a:rPr>
              <a:t>x</a:t>
            </a:r>
            <a:r>
              <a:rPr lang="en-US" altLang="en-US" smtClean="0">
                <a:solidFill>
                  <a:srgbClr val="0000FF"/>
                </a:solidFill>
              </a:rPr>
              <a:t>) = sgn(</a:t>
            </a:r>
            <a:r>
              <a:rPr lang="en-US" altLang="en-US" b="1" smtClean="0">
                <a:solidFill>
                  <a:srgbClr val="0000FF"/>
                </a:solidFill>
              </a:rPr>
              <a:t>w </a:t>
            </a:r>
            <a:r>
              <a:rPr lang="en-US" altLang="en-US" smtClean="0">
                <a:solidFill>
                  <a:srgbClr val="0000FF"/>
                </a:solidFill>
                <a:sym typeface="Symbol" panose="05050102010706020507" pitchFamily="18" charset="2"/>
              </a:rPr>
              <a:t> </a:t>
            </a:r>
            <a:r>
              <a:rPr lang="en-US" altLang="en-US" b="1" smtClean="0">
                <a:solidFill>
                  <a:srgbClr val="0000FF"/>
                </a:solidFill>
              </a:rPr>
              <a:t>x </a:t>
            </a:r>
            <a:r>
              <a:rPr lang="en-US" altLang="en-US" smtClean="0">
                <a:solidFill>
                  <a:srgbClr val="0000FF"/>
                </a:solidFill>
              </a:rPr>
              <a:t>+ b)</a:t>
            </a:r>
          </a:p>
        </p:txBody>
      </p:sp>
      <p:sp>
        <p:nvSpPr>
          <p:cNvPr id="4" name="Rectangle 3"/>
          <p:cNvSpPr/>
          <p:nvPr/>
        </p:nvSpPr>
        <p:spPr>
          <a:xfrm>
            <a:off x="3733800" y="18288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5" name="Rectangle 4"/>
          <p:cNvSpPr/>
          <p:nvPr/>
        </p:nvSpPr>
        <p:spPr>
          <a:xfrm>
            <a:off x="4267200" y="25146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6" name="Rectangle 5"/>
          <p:cNvSpPr/>
          <p:nvPr/>
        </p:nvSpPr>
        <p:spPr>
          <a:xfrm>
            <a:off x="4800600" y="17526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7" name="Rectangle 6"/>
          <p:cNvSpPr/>
          <p:nvPr/>
        </p:nvSpPr>
        <p:spPr>
          <a:xfrm>
            <a:off x="3886200" y="32766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8" name="Rectangle 7"/>
          <p:cNvSpPr/>
          <p:nvPr/>
        </p:nvSpPr>
        <p:spPr>
          <a:xfrm>
            <a:off x="5257800" y="29718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9" name="Rectangle 8"/>
          <p:cNvSpPr/>
          <p:nvPr/>
        </p:nvSpPr>
        <p:spPr>
          <a:xfrm>
            <a:off x="5105400" y="3733800"/>
            <a:ext cx="228600" cy="2286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0" name="Oval 9"/>
          <p:cNvSpPr/>
          <p:nvPr/>
        </p:nvSpPr>
        <p:spPr>
          <a:xfrm>
            <a:off x="7315200" y="20574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1" name="Oval 10"/>
          <p:cNvSpPr/>
          <p:nvPr/>
        </p:nvSpPr>
        <p:spPr>
          <a:xfrm>
            <a:off x="6553200" y="27432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2" name="Oval 11"/>
          <p:cNvSpPr/>
          <p:nvPr/>
        </p:nvSpPr>
        <p:spPr>
          <a:xfrm>
            <a:off x="7315200" y="31242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3" name="Oval 12"/>
          <p:cNvSpPr/>
          <p:nvPr/>
        </p:nvSpPr>
        <p:spPr>
          <a:xfrm>
            <a:off x="6400800" y="16764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4" name="Oval 13"/>
          <p:cNvSpPr/>
          <p:nvPr/>
        </p:nvSpPr>
        <p:spPr>
          <a:xfrm>
            <a:off x="6781800" y="22860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5" name="Oval 14"/>
          <p:cNvSpPr/>
          <p:nvPr/>
        </p:nvSpPr>
        <p:spPr>
          <a:xfrm>
            <a:off x="6400800" y="35814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cxnSp>
        <p:nvCxnSpPr>
          <p:cNvPr id="22" name="Straight Connector 21"/>
          <p:cNvCxnSpPr/>
          <p:nvPr/>
        </p:nvCxnSpPr>
        <p:spPr>
          <a:xfrm rot="16200000" flipH="1">
            <a:off x="4191000" y="2590800"/>
            <a:ext cx="3276600" cy="533400"/>
          </a:xfrm>
          <a:prstGeom prst="line">
            <a:avLst/>
          </a:prstGeom>
          <a:ln w="38100">
            <a:solidFill>
              <a:srgbClr val="CC0099"/>
            </a:solidFill>
            <a:prstDash val="sys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839201" y="6581776"/>
            <a:ext cx="1812925" cy="276225"/>
          </a:xfrm>
          <a:prstGeom prst="rect">
            <a:avLst/>
          </a:prstGeom>
          <a:noFill/>
        </p:spPr>
        <p:txBody>
          <a:bodyPr wrap="none">
            <a:spAutoFit/>
          </a:bodyPr>
          <a:lstStyle/>
          <a:p>
            <a:pPr>
              <a:defRPr/>
            </a:pPr>
            <a:r>
              <a:rPr lang="en-US" sz="1200" dirty="0">
                <a:solidFill>
                  <a:srgbClr val="FFFFFF">
                    <a:lumMod val="65000"/>
                  </a:srgbClr>
                </a:solidFill>
                <a:latin typeface="Arial" charset="0"/>
              </a:rPr>
              <a:t>Slide credit: L. </a:t>
            </a:r>
            <a:r>
              <a:rPr lang="en-US" sz="1200" dirty="0" err="1">
                <a:solidFill>
                  <a:srgbClr val="FFFFFF">
                    <a:lumMod val="65000"/>
                  </a:srgbClr>
                </a:solidFill>
                <a:latin typeface="Arial" charset="0"/>
              </a:rPr>
              <a:t>Lazebnik</a:t>
            </a:r>
            <a:endParaRPr lang="en-US" sz="1200" dirty="0">
              <a:solidFill>
                <a:srgbClr val="FFFFFF">
                  <a:lumMod val="65000"/>
                </a:srgbClr>
              </a:solidFill>
              <a:latin typeface="Arial" charset="0"/>
            </a:endParaRPr>
          </a:p>
        </p:txBody>
      </p:sp>
    </p:spTree>
    <p:extLst>
      <p:ext uri="{BB962C8B-B14F-4D97-AF65-F5344CB8AC3E}">
        <p14:creationId xmlns:p14="http://schemas.microsoft.com/office/powerpoint/2010/main" val="24042737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ltLang="en-US" smtClean="0"/>
              <a:t>Many classifiers to choose from</a:t>
            </a:r>
          </a:p>
        </p:txBody>
      </p:sp>
      <p:sp>
        <p:nvSpPr>
          <p:cNvPr id="58371" name="Content Placeholder 2"/>
          <p:cNvSpPr>
            <a:spLocks noGrp="1"/>
          </p:cNvSpPr>
          <p:nvPr>
            <p:ph idx="1"/>
          </p:nvPr>
        </p:nvSpPr>
        <p:spPr/>
        <p:txBody>
          <a:bodyPr>
            <a:normAutofit fontScale="62500" lnSpcReduction="20000"/>
          </a:bodyPr>
          <a:lstStyle/>
          <a:p>
            <a:r>
              <a:rPr lang="en-US" altLang="en-US"/>
              <a:t>SVM</a:t>
            </a:r>
          </a:p>
          <a:p>
            <a:r>
              <a:rPr lang="en-US" altLang="en-US"/>
              <a:t>Neural networks</a:t>
            </a:r>
          </a:p>
          <a:p>
            <a:r>
              <a:rPr lang="en-US" altLang="en-US"/>
              <a:t>Naïve Bayes</a:t>
            </a:r>
          </a:p>
          <a:p>
            <a:r>
              <a:rPr lang="en-US" altLang="en-US"/>
              <a:t>Bayesian network</a:t>
            </a:r>
          </a:p>
          <a:p>
            <a:r>
              <a:rPr lang="en-US" altLang="en-US"/>
              <a:t>Logistic regression</a:t>
            </a:r>
          </a:p>
          <a:p>
            <a:r>
              <a:rPr lang="en-US" altLang="en-US"/>
              <a:t>Randomized Forests</a:t>
            </a:r>
          </a:p>
          <a:p>
            <a:r>
              <a:rPr lang="en-US" altLang="en-US"/>
              <a:t>Boosted Decision Trees</a:t>
            </a:r>
          </a:p>
          <a:p>
            <a:r>
              <a:rPr lang="en-US" altLang="en-US"/>
              <a:t>K-nearest neighbor</a:t>
            </a:r>
          </a:p>
          <a:p>
            <a:r>
              <a:rPr lang="en-US" altLang="en-US"/>
              <a:t>RBMs</a:t>
            </a:r>
          </a:p>
          <a:p>
            <a:r>
              <a:rPr lang="en-US" altLang="en-US"/>
              <a:t>Etc.</a:t>
            </a:r>
          </a:p>
          <a:p>
            <a:pPr>
              <a:buFont typeface="Arial" panose="020B0604020202020204" pitchFamily="34" charset="0"/>
              <a:buNone/>
            </a:pPr>
            <a:endParaRPr lang="en-US" altLang="en-US"/>
          </a:p>
          <a:p>
            <a:endParaRPr lang="en-US" altLang="en-US"/>
          </a:p>
          <a:p>
            <a:endParaRPr lang="en-US" altLang="en-US"/>
          </a:p>
          <a:p>
            <a:endParaRPr lang="en-US" altLang="en-US"/>
          </a:p>
        </p:txBody>
      </p:sp>
      <p:sp>
        <p:nvSpPr>
          <p:cNvPr id="4" name="TextBox 3"/>
          <p:cNvSpPr txBox="1">
            <a:spLocks noChangeArrowheads="1"/>
          </p:cNvSpPr>
          <p:nvPr/>
        </p:nvSpPr>
        <p:spPr bwMode="auto">
          <a:xfrm>
            <a:off x="6248401" y="1676401"/>
            <a:ext cx="38211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a:solidFill>
                  <a:srgbClr val="000000"/>
                </a:solidFill>
                <a:latin typeface="Arial" panose="020B0604020202020204" pitchFamily="34" charset="0"/>
              </a:rPr>
              <a:t>Which is the best one?</a:t>
            </a:r>
          </a:p>
        </p:txBody>
      </p:sp>
      <p:sp>
        <p:nvSpPr>
          <p:cNvPr id="5" name="TextBox 4"/>
          <p:cNvSpPr txBox="1"/>
          <p:nvPr/>
        </p:nvSpPr>
        <p:spPr>
          <a:xfrm>
            <a:off x="8839201" y="6581776"/>
            <a:ext cx="1668463" cy="276225"/>
          </a:xfrm>
          <a:prstGeom prst="rect">
            <a:avLst/>
          </a:prstGeom>
          <a:noFill/>
        </p:spPr>
        <p:txBody>
          <a:bodyPr wrap="none">
            <a:spAutoFit/>
          </a:bodyPr>
          <a:lstStyle/>
          <a:p>
            <a:pPr>
              <a:defRPr/>
            </a:pPr>
            <a:r>
              <a:rPr lang="en-US" sz="1200" dirty="0">
                <a:solidFill>
                  <a:prstClr val="white">
                    <a:lumMod val="65000"/>
                  </a:prstClr>
                </a:solidFill>
                <a:latin typeface="Arial" charset="0"/>
              </a:rPr>
              <a:t>Slide credit: D. </a:t>
            </a:r>
            <a:r>
              <a:rPr lang="en-US" sz="1200" dirty="0" err="1">
                <a:solidFill>
                  <a:prstClr val="white">
                    <a:lumMod val="65000"/>
                  </a:prstClr>
                </a:solidFill>
                <a:latin typeface="Arial" charset="0"/>
              </a:rPr>
              <a:t>Hoiem</a:t>
            </a:r>
            <a:endParaRPr lang="en-US" sz="1200" dirty="0">
              <a:solidFill>
                <a:prstClr val="white">
                  <a:lumMod val="65000"/>
                </a:prstClr>
              </a:solidFill>
              <a:latin typeface="Arial" charset="0"/>
            </a:endParaRPr>
          </a:p>
        </p:txBody>
      </p:sp>
    </p:spTree>
    <p:extLst>
      <p:ext uri="{BB962C8B-B14F-4D97-AF65-F5344CB8AC3E}">
        <p14:creationId xmlns:p14="http://schemas.microsoft.com/office/powerpoint/2010/main" val="15352459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1839" y="855523"/>
            <a:ext cx="9601196" cy="1303867"/>
          </a:xfrm>
        </p:spPr>
        <p:txBody>
          <a:bodyPr/>
          <a:lstStyle/>
          <a:p>
            <a:r>
              <a:rPr lang="en-US" dirty="0" smtClean="0"/>
              <a:t>Machine Learning</a:t>
            </a:r>
            <a:endParaRPr lang="en-US" dirty="0"/>
          </a:p>
        </p:txBody>
      </p:sp>
      <p:sp>
        <p:nvSpPr>
          <p:cNvPr id="3" name="Content Placeholder 2"/>
          <p:cNvSpPr>
            <a:spLocks noGrp="1"/>
          </p:cNvSpPr>
          <p:nvPr>
            <p:ph sz="half" idx="1"/>
          </p:nvPr>
        </p:nvSpPr>
        <p:spPr>
          <a:xfrm>
            <a:off x="825307" y="1333256"/>
            <a:ext cx="6602708" cy="4800258"/>
          </a:xfrm>
        </p:spPr>
        <p:txBody>
          <a:bodyPr>
            <a:normAutofit/>
          </a:bodyPr>
          <a:lstStyle/>
          <a:p>
            <a:r>
              <a:rPr lang="en-US" dirty="0" smtClean="0"/>
              <a:t>Exponentially growth</a:t>
            </a:r>
          </a:p>
          <a:p>
            <a:r>
              <a:rPr lang="en-US" dirty="0" smtClean="0"/>
              <a:t>Create new capability for computers</a:t>
            </a:r>
            <a:endParaRPr lang="en-US" dirty="0"/>
          </a:p>
          <a:p>
            <a:r>
              <a:rPr lang="en-US" dirty="0" smtClean="0"/>
              <a:t>Application</a:t>
            </a:r>
          </a:p>
          <a:p>
            <a:pPr lvl="1"/>
            <a:r>
              <a:rPr lang="en-US" dirty="0" smtClean="0"/>
              <a:t>character or handwritten recognition, computer vision, real time systems such as Auto-pilot, computer aided diagnosis or detection, </a:t>
            </a:r>
            <a:r>
              <a:rPr lang="en-US" dirty="0" err="1" smtClean="0"/>
              <a:t>etc</a:t>
            </a:r>
            <a:endParaRPr lang="en-US" dirty="0" smtClean="0"/>
          </a:p>
          <a:p>
            <a:pPr lvl="1"/>
            <a:r>
              <a:rPr lang="en-US" dirty="0" smtClean="0"/>
              <a:t>knowledge discovery or data mining is blooming due to big data, growth of automation/web records like web click data, medical records, biology, engineering </a:t>
            </a:r>
            <a:r>
              <a:rPr lang="en-US" dirty="0" err="1" smtClean="0"/>
              <a:t>etc</a:t>
            </a:r>
            <a:endParaRPr lang="en-US" dirty="0" smtClean="0"/>
          </a:p>
          <a:p>
            <a:pPr lvl="1"/>
            <a:r>
              <a:rPr lang="en-US" dirty="0" smtClean="0"/>
              <a:t>self customizing programs like Amazon, self-learning or product recommendations  </a:t>
            </a:r>
          </a:p>
          <a:p>
            <a:pPr lvl="1"/>
            <a:r>
              <a:rPr lang="en-US" dirty="0" smtClean="0"/>
              <a:t>Understanding human way of learning (brain, real AI)</a:t>
            </a:r>
            <a:endParaRPr lang="en-US" dirty="0"/>
          </a:p>
        </p:txBody>
      </p:sp>
      <p:pic>
        <p:nvPicPr>
          <p:cNvPr id="5" name="Content Placeholder 4"/>
          <p:cNvPicPr>
            <a:picLocks noGrp="1" noChangeAspect="1"/>
          </p:cNvPicPr>
          <p:nvPr>
            <p:ph sz="half" idx="2"/>
          </p:nvPr>
        </p:nvPicPr>
        <p:blipFill>
          <a:blip r:embed="rId2"/>
          <a:stretch>
            <a:fillRect/>
          </a:stretch>
        </p:blipFill>
        <p:spPr>
          <a:xfrm>
            <a:off x="7440908" y="2743543"/>
            <a:ext cx="3749993" cy="2964421"/>
          </a:xfrm>
          <a:prstGeom prst="rect">
            <a:avLst/>
          </a:prstGeom>
        </p:spPr>
      </p:pic>
    </p:spTree>
    <p:extLst>
      <p:ext uri="{BB962C8B-B14F-4D97-AF65-F5344CB8AC3E}">
        <p14:creationId xmlns:p14="http://schemas.microsoft.com/office/powerpoint/2010/main" val="31638808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04" name="Title 15"/>
          <p:cNvSpPr>
            <a:spLocks noGrp="1"/>
          </p:cNvSpPr>
          <p:nvPr>
            <p:ph type="title"/>
          </p:nvPr>
        </p:nvSpPr>
        <p:spPr>
          <a:xfrm>
            <a:off x="1676400" y="76201"/>
            <a:ext cx="8686800" cy="715963"/>
          </a:xfrm>
        </p:spPr>
        <p:txBody>
          <a:bodyPr>
            <a:normAutofit fontScale="90000"/>
          </a:bodyPr>
          <a:lstStyle/>
          <a:p>
            <a:r>
              <a:rPr lang="en-US" altLang="en-US" smtClean="0"/>
              <a:t>Recognition task and supervision</a:t>
            </a:r>
          </a:p>
        </p:txBody>
      </p:sp>
      <p:sp>
        <p:nvSpPr>
          <p:cNvPr id="59394" name="Content Placeholder 16"/>
          <p:cNvSpPr>
            <a:spLocks noGrp="1"/>
          </p:cNvSpPr>
          <p:nvPr>
            <p:ph idx="1"/>
          </p:nvPr>
        </p:nvSpPr>
        <p:spPr>
          <a:xfrm>
            <a:off x="1981200" y="838201"/>
            <a:ext cx="8229600" cy="5287963"/>
          </a:xfrm>
        </p:spPr>
        <p:txBody>
          <a:bodyPr/>
          <a:lstStyle/>
          <a:p>
            <a:r>
              <a:rPr lang="en-US" altLang="en-US" sz="2400"/>
              <a:t>Images in the training set must be annotated with the “correct answer” that the model is expected to produce</a:t>
            </a:r>
          </a:p>
        </p:txBody>
      </p:sp>
      <p:pic>
        <p:nvPicPr>
          <p:cNvPr id="59395" name="Picture 4" descr="00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2426" y="2389188"/>
            <a:ext cx="6175375" cy="431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3397" name="Text Box 5"/>
          <p:cNvSpPr txBox="1">
            <a:spLocks noChangeArrowheads="1"/>
          </p:cNvSpPr>
          <p:nvPr/>
        </p:nvSpPr>
        <p:spPr bwMode="auto">
          <a:xfrm>
            <a:off x="4572001" y="1885950"/>
            <a:ext cx="26066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GB" altLang="en-US" sz="2000">
                <a:solidFill>
                  <a:srgbClr val="000000"/>
                </a:solidFill>
              </a:rPr>
              <a:t>Contains a motorbike</a:t>
            </a:r>
            <a:endParaRPr lang="en-US" altLang="en-US" sz="2000">
              <a:solidFill>
                <a:srgbClr val="000000"/>
              </a:solidFill>
            </a:endParaRPr>
          </a:p>
        </p:txBody>
      </p:sp>
      <p:sp>
        <p:nvSpPr>
          <p:cNvPr id="443398" name="Rectangle 6"/>
          <p:cNvSpPr>
            <a:spLocks noChangeArrowheads="1"/>
          </p:cNvSpPr>
          <p:nvPr/>
        </p:nvSpPr>
        <p:spPr bwMode="auto">
          <a:xfrm>
            <a:off x="3867151" y="3363913"/>
            <a:ext cx="4062413" cy="2925762"/>
          </a:xfrm>
          <a:prstGeom prst="rect">
            <a:avLst/>
          </a:prstGeom>
          <a:noFill/>
          <a:ln w="317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443399" name="Freeform 7"/>
          <p:cNvSpPr>
            <a:spLocks/>
          </p:cNvSpPr>
          <p:nvPr/>
        </p:nvSpPr>
        <p:spPr bwMode="auto">
          <a:xfrm>
            <a:off x="3863976" y="3503613"/>
            <a:ext cx="4100513" cy="2798762"/>
          </a:xfrm>
          <a:custGeom>
            <a:avLst/>
            <a:gdLst>
              <a:gd name="T0" fmla="*/ 2147483647 w 1211"/>
              <a:gd name="T1" fmla="*/ 2147483647 h 827"/>
              <a:gd name="T2" fmla="*/ 2147483647 w 1211"/>
              <a:gd name="T3" fmla="*/ 2147483647 h 827"/>
              <a:gd name="T4" fmla="*/ 2147483647 w 1211"/>
              <a:gd name="T5" fmla="*/ 2147483647 h 827"/>
              <a:gd name="T6" fmla="*/ 2147483647 w 1211"/>
              <a:gd name="T7" fmla="*/ 2147483647 h 827"/>
              <a:gd name="T8" fmla="*/ 2147483647 w 1211"/>
              <a:gd name="T9" fmla="*/ 2147483647 h 827"/>
              <a:gd name="T10" fmla="*/ 2147483647 w 1211"/>
              <a:gd name="T11" fmla="*/ 2147483647 h 827"/>
              <a:gd name="T12" fmla="*/ 2147483647 w 1211"/>
              <a:gd name="T13" fmla="*/ 2147483647 h 827"/>
              <a:gd name="T14" fmla="*/ 2147483647 w 1211"/>
              <a:gd name="T15" fmla="*/ 2147483647 h 827"/>
              <a:gd name="T16" fmla="*/ 2147483647 w 1211"/>
              <a:gd name="T17" fmla="*/ 2147483647 h 827"/>
              <a:gd name="T18" fmla="*/ 2147483647 w 1211"/>
              <a:gd name="T19" fmla="*/ 2147483647 h 827"/>
              <a:gd name="T20" fmla="*/ 2147483647 w 1211"/>
              <a:gd name="T21" fmla="*/ 2147483647 h 827"/>
              <a:gd name="T22" fmla="*/ 2147483647 w 1211"/>
              <a:gd name="T23" fmla="*/ 2147483647 h 827"/>
              <a:gd name="T24" fmla="*/ 2147483647 w 1211"/>
              <a:gd name="T25" fmla="*/ 2147483647 h 827"/>
              <a:gd name="T26" fmla="*/ 2147483647 w 1211"/>
              <a:gd name="T27" fmla="*/ 2147483647 h 827"/>
              <a:gd name="T28" fmla="*/ 2147483647 w 1211"/>
              <a:gd name="T29" fmla="*/ 2147483647 h 827"/>
              <a:gd name="T30" fmla="*/ 2147483647 w 1211"/>
              <a:gd name="T31" fmla="*/ 2147483647 h 827"/>
              <a:gd name="T32" fmla="*/ 2147483647 w 1211"/>
              <a:gd name="T33" fmla="*/ 2147483647 h 827"/>
              <a:gd name="T34" fmla="*/ 2147483647 w 1211"/>
              <a:gd name="T35" fmla="*/ 2147483647 h 827"/>
              <a:gd name="T36" fmla="*/ 2147483647 w 1211"/>
              <a:gd name="T37" fmla="*/ 2147483647 h 827"/>
              <a:gd name="T38" fmla="*/ 2147483647 w 1211"/>
              <a:gd name="T39" fmla="*/ 2147483647 h 827"/>
              <a:gd name="T40" fmla="*/ 2147483647 w 1211"/>
              <a:gd name="T41" fmla="*/ 2147483647 h 827"/>
              <a:gd name="T42" fmla="*/ 2147483647 w 1211"/>
              <a:gd name="T43" fmla="*/ 2147483647 h 827"/>
              <a:gd name="T44" fmla="*/ 2147483647 w 1211"/>
              <a:gd name="T45" fmla="*/ 2147483647 h 827"/>
              <a:gd name="T46" fmla="*/ 2147483647 w 1211"/>
              <a:gd name="T47" fmla="*/ 2147483647 h 827"/>
              <a:gd name="T48" fmla="*/ 2147483647 w 1211"/>
              <a:gd name="T49" fmla="*/ 2147483647 h 827"/>
              <a:gd name="T50" fmla="*/ 2147483647 w 1211"/>
              <a:gd name="T51" fmla="*/ 2147483647 h 827"/>
              <a:gd name="T52" fmla="*/ 2147483647 w 1211"/>
              <a:gd name="T53" fmla="*/ 2147483647 h 827"/>
              <a:gd name="T54" fmla="*/ 2147483647 w 1211"/>
              <a:gd name="T55" fmla="*/ 2147483647 h 827"/>
              <a:gd name="T56" fmla="*/ 2147483647 w 1211"/>
              <a:gd name="T57" fmla="*/ 2147483647 h 827"/>
              <a:gd name="T58" fmla="*/ 2147483647 w 1211"/>
              <a:gd name="T59" fmla="*/ 2147483647 h 827"/>
              <a:gd name="T60" fmla="*/ 2147483647 w 1211"/>
              <a:gd name="T61" fmla="*/ 2147483647 h 827"/>
              <a:gd name="T62" fmla="*/ 2147483647 w 1211"/>
              <a:gd name="T63" fmla="*/ 2147483647 h 827"/>
              <a:gd name="T64" fmla="*/ 2147483647 w 1211"/>
              <a:gd name="T65" fmla="*/ 2147483647 h 827"/>
              <a:gd name="T66" fmla="*/ 2147483647 w 1211"/>
              <a:gd name="T67" fmla="*/ 2147483647 h 827"/>
              <a:gd name="T68" fmla="*/ 2147483647 w 1211"/>
              <a:gd name="T69" fmla="*/ 2147483647 h 827"/>
              <a:gd name="T70" fmla="*/ 2147483647 w 1211"/>
              <a:gd name="T71" fmla="*/ 2147483647 h 827"/>
              <a:gd name="T72" fmla="*/ 2147483647 w 1211"/>
              <a:gd name="T73" fmla="*/ 2147483647 h 827"/>
              <a:gd name="T74" fmla="*/ 2147483647 w 1211"/>
              <a:gd name="T75" fmla="*/ 2147483647 h 827"/>
              <a:gd name="T76" fmla="*/ 2147483647 w 1211"/>
              <a:gd name="T77" fmla="*/ 2147483647 h 827"/>
              <a:gd name="T78" fmla="*/ 2147483647 w 1211"/>
              <a:gd name="T79" fmla="*/ 2147483647 h 827"/>
              <a:gd name="T80" fmla="*/ 2147483647 w 1211"/>
              <a:gd name="T81" fmla="*/ 2147483647 h 827"/>
              <a:gd name="T82" fmla="*/ 2147483647 w 1211"/>
              <a:gd name="T83" fmla="*/ 2147483647 h 82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211"/>
              <a:gd name="T127" fmla="*/ 0 h 827"/>
              <a:gd name="T128" fmla="*/ 1211 w 1211"/>
              <a:gd name="T129" fmla="*/ 827 h 82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211" h="827">
                <a:moveTo>
                  <a:pt x="99" y="138"/>
                </a:moveTo>
                <a:cubicBezTo>
                  <a:pt x="121" y="139"/>
                  <a:pt x="133" y="142"/>
                  <a:pt x="156" y="144"/>
                </a:cubicBezTo>
                <a:cubicBezTo>
                  <a:pt x="163" y="149"/>
                  <a:pt x="169" y="150"/>
                  <a:pt x="177" y="153"/>
                </a:cubicBezTo>
                <a:cubicBezTo>
                  <a:pt x="184" y="158"/>
                  <a:pt x="192" y="158"/>
                  <a:pt x="201" y="159"/>
                </a:cubicBezTo>
                <a:cubicBezTo>
                  <a:pt x="209" y="163"/>
                  <a:pt x="216" y="167"/>
                  <a:pt x="225" y="169"/>
                </a:cubicBezTo>
                <a:cubicBezTo>
                  <a:pt x="243" y="183"/>
                  <a:pt x="269" y="171"/>
                  <a:pt x="291" y="175"/>
                </a:cubicBezTo>
                <a:cubicBezTo>
                  <a:pt x="304" y="191"/>
                  <a:pt x="331" y="187"/>
                  <a:pt x="349" y="187"/>
                </a:cubicBezTo>
                <a:cubicBezTo>
                  <a:pt x="360" y="192"/>
                  <a:pt x="369" y="192"/>
                  <a:pt x="382" y="193"/>
                </a:cubicBezTo>
                <a:cubicBezTo>
                  <a:pt x="390" y="196"/>
                  <a:pt x="389" y="201"/>
                  <a:pt x="393" y="208"/>
                </a:cubicBezTo>
                <a:cubicBezTo>
                  <a:pt x="396" y="223"/>
                  <a:pt x="404" y="229"/>
                  <a:pt x="418" y="231"/>
                </a:cubicBezTo>
                <a:cubicBezTo>
                  <a:pt x="424" y="235"/>
                  <a:pt x="425" y="238"/>
                  <a:pt x="432" y="240"/>
                </a:cubicBezTo>
                <a:cubicBezTo>
                  <a:pt x="438" y="246"/>
                  <a:pt x="447" y="252"/>
                  <a:pt x="456" y="253"/>
                </a:cubicBezTo>
                <a:cubicBezTo>
                  <a:pt x="461" y="255"/>
                  <a:pt x="466" y="256"/>
                  <a:pt x="471" y="258"/>
                </a:cubicBezTo>
                <a:cubicBezTo>
                  <a:pt x="489" y="257"/>
                  <a:pt x="508" y="259"/>
                  <a:pt x="526" y="256"/>
                </a:cubicBezTo>
                <a:cubicBezTo>
                  <a:pt x="528" y="256"/>
                  <a:pt x="525" y="252"/>
                  <a:pt x="525" y="250"/>
                </a:cubicBezTo>
                <a:cubicBezTo>
                  <a:pt x="525" y="243"/>
                  <a:pt x="526" y="244"/>
                  <a:pt x="532" y="240"/>
                </a:cubicBezTo>
                <a:cubicBezTo>
                  <a:pt x="536" y="234"/>
                  <a:pt x="541" y="228"/>
                  <a:pt x="546" y="222"/>
                </a:cubicBezTo>
                <a:cubicBezTo>
                  <a:pt x="550" y="201"/>
                  <a:pt x="570" y="170"/>
                  <a:pt x="588" y="159"/>
                </a:cubicBezTo>
                <a:cubicBezTo>
                  <a:pt x="595" y="148"/>
                  <a:pt x="603" y="146"/>
                  <a:pt x="616" y="144"/>
                </a:cubicBezTo>
                <a:cubicBezTo>
                  <a:pt x="624" y="141"/>
                  <a:pt x="629" y="139"/>
                  <a:pt x="636" y="135"/>
                </a:cubicBezTo>
                <a:cubicBezTo>
                  <a:pt x="641" y="128"/>
                  <a:pt x="648" y="125"/>
                  <a:pt x="655" y="120"/>
                </a:cubicBezTo>
                <a:cubicBezTo>
                  <a:pt x="659" y="114"/>
                  <a:pt x="661" y="115"/>
                  <a:pt x="667" y="111"/>
                </a:cubicBezTo>
                <a:cubicBezTo>
                  <a:pt x="682" y="86"/>
                  <a:pt x="726" y="95"/>
                  <a:pt x="748" y="94"/>
                </a:cubicBezTo>
                <a:cubicBezTo>
                  <a:pt x="756" y="93"/>
                  <a:pt x="754" y="90"/>
                  <a:pt x="759" y="84"/>
                </a:cubicBezTo>
                <a:cubicBezTo>
                  <a:pt x="761" y="72"/>
                  <a:pt x="764" y="62"/>
                  <a:pt x="765" y="49"/>
                </a:cubicBezTo>
                <a:cubicBezTo>
                  <a:pt x="765" y="40"/>
                  <a:pt x="761" y="15"/>
                  <a:pt x="774" y="12"/>
                </a:cubicBezTo>
                <a:cubicBezTo>
                  <a:pt x="779" y="9"/>
                  <a:pt x="783" y="7"/>
                  <a:pt x="789" y="6"/>
                </a:cubicBezTo>
                <a:cubicBezTo>
                  <a:pt x="797" y="0"/>
                  <a:pt x="800" y="1"/>
                  <a:pt x="811" y="0"/>
                </a:cubicBezTo>
                <a:cubicBezTo>
                  <a:pt x="837" y="1"/>
                  <a:pt x="855" y="4"/>
                  <a:pt x="879" y="9"/>
                </a:cubicBezTo>
                <a:cubicBezTo>
                  <a:pt x="881" y="50"/>
                  <a:pt x="900" y="27"/>
                  <a:pt x="927" y="24"/>
                </a:cubicBezTo>
                <a:cubicBezTo>
                  <a:pt x="938" y="21"/>
                  <a:pt x="949" y="20"/>
                  <a:pt x="960" y="18"/>
                </a:cubicBezTo>
                <a:cubicBezTo>
                  <a:pt x="964" y="18"/>
                  <a:pt x="969" y="17"/>
                  <a:pt x="972" y="19"/>
                </a:cubicBezTo>
                <a:cubicBezTo>
                  <a:pt x="979" y="25"/>
                  <a:pt x="968" y="31"/>
                  <a:pt x="981" y="34"/>
                </a:cubicBezTo>
                <a:cubicBezTo>
                  <a:pt x="991" y="33"/>
                  <a:pt x="1000" y="32"/>
                  <a:pt x="1006" y="24"/>
                </a:cubicBezTo>
                <a:cubicBezTo>
                  <a:pt x="1014" y="14"/>
                  <a:pt x="1008" y="6"/>
                  <a:pt x="1023" y="3"/>
                </a:cubicBezTo>
                <a:cubicBezTo>
                  <a:pt x="1036" y="4"/>
                  <a:pt x="1031" y="8"/>
                  <a:pt x="1041" y="10"/>
                </a:cubicBezTo>
                <a:cubicBezTo>
                  <a:pt x="1048" y="16"/>
                  <a:pt x="1049" y="17"/>
                  <a:pt x="1053" y="25"/>
                </a:cubicBezTo>
                <a:cubicBezTo>
                  <a:pt x="1055" y="34"/>
                  <a:pt x="1059" y="40"/>
                  <a:pt x="1062" y="48"/>
                </a:cubicBezTo>
                <a:cubicBezTo>
                  <a:pt x="1064" y="58"/>
                  <a:pt x="1063" y="76"/>
                  <a:pt x="1053" y="81"/>
                </a:cubicBezTo>
                <a:cubicBezTo>
                  <a:pt x="1039" y="109"/>
                  <a:pt x="1061" y="147"/>
                  <a:pt x="1042" y="172"/>
                </a:cubicBezTo>
                <a:cubicBezTo>
                  <a:pt x="1045" y="182"/>
                  <a:pt x="1044" y="185"/>
                  <a:pt x="1053" y="190"/>
                </a:cubicBezTo>
                <a:cubicBezTo>
                  <a:pt x="1057" y="198"/>
                  <a:pt x="1058" y="205"/>
                  <a:pt x="1062" y="213"/>
                </a:cubicBezTo>
                <a:cubicBezTo>
                  <a:pt x="1063" y="224"/>
                  <a:pt x="1065" y="230"/>
                  <a:pt x="1071" y="238"/>
                </a:cubicBezTo>
                <a:cubicBezTo>
                  <a:pt x="1071" y="252"/>
                  <a:pt x="1070" y="275"/>
                  <a:pt x="1077" y="289"/>
                </a:cubicBezTo>
                <a:cubicBezTo>
                  <a:pt x="1073" y="333"/>
                  <a:pt x="1056" y="324"/>
                  <a:pt x="1015" y="328"/>
                </a:cubicBezTo>
                <a:cubicBezTo>
                  <a:pt x="1011" y="330"/>
                  <a:pt x="1006" y="331"/>
                  <a:pt x="1002" y="333"/>
                </a:cubicBezTo>
                <a:cubicBezTo>
                  <a:pt x="995" y="343"/>
                  <a:pt x="984" y="344"/>
                  <a:pt x="973" y="348"/>
                </a:cubicBezTo>
                <a:cubicBezTo>
                  <a:pt x="967" y="357"/>
                  <a:pt x="975" y="365"/>
                  <a:pt x="984" y="367"/>
                </a:cubicBezTo>
                <a:cubicBezTo>
                  <a:pt x="993" y="372"/>
                  <a:pt x="985" y="366"/>
                  <a:pt x="990" y="384"/>
                </a:cubicBezTo>
                <a:cubicBezTo>
                  <a:pt x="993" y="394"/>
                  <a:pt x="1010" y="396"/>
                  <a:pt x="1018" y="397"/>
                </a:cubicBezTo>
                <a:cubicBezTo>
                  <a:pt x="1031" y="402"/>
                  <a:pt x="1053" y="402"/>
                  <a:pt x="1068" y="403"/>
                </a:cubicBezTo>
                <a:cubicBezTo>
                  <a:pt x="1075" y="406"/>
                  <a:pt x="1083" y="408"/>
                  <a:pt x="1090" y="409"/>
                </a:cubicBezTo>
                <a:cubicBezTo>
                  <a:pt x="1101" y="414"/>
                  <a:pt x="1092" y="409"/>
                  <a:pt x="1101" y="417"/>
                </a:cubicBezTo>
                <a:cubicBezTo>
                  <a:pt x="1104" y="419"/>
                  <a:pt x="1110" y="424"/>
                  <a:pt x="1110" y="424"/>
                </a:cubicBezTo>
                <a:cubicBezTo>
                  <a:pt x="1117" y="436"/>
                  <a:pt x="1128" y="438"/>
                  <a:pt x="1135" y="450"/>
                </a:cubicBezTo>
                <a:cubicBezTo>
                  <a:pt x="1146" y="445"/>
                  <a:pt x="1149" y="449"/>
                  <a:pt x="1155" y="459"/>
                </a:cubicBezTo>
                <a:cubicBezTo>
                  <a:pt x="1157" y="471"/>
                  <a:pt x="1153" y="481"/>
                  <a:pt x="1167" y="484"/>
                </a:cubicBezTo>
                <a:cubicBezTo>
                  <a:pt x="1173" y="487"/>
                  <a:pt x="1178" y="489"/>
                  <a:pt x="1185" y="490"/>
                </a:cubicBezTo>
                <a:cubicBezTo>
                  <a:pt x="1182" y="497"/>
                  <a:pt x="1185" y="497"/>
                  <a:pt x="1188" y="504"/>
                </a:cubicBezTo>
                <a:cubicBezTo>
                  <a:pt x="1193" y="536"/>
                  <a:pt x="1199" y="568"/>
                  <a:pt x="1204" y="600"/>
                </a:cubicBezTo>
                <a:cubicBezTo>
                  <a:pt x="1204" y="613"/>
                  <a:pt x="1211" y="694"/>
                  <a:pt x="1191" y="709"/>
                </a:cubicBezTo>
                <a:cubicBezTo>
                  <a:pt x="1188" y="718"/>
                  <a:pt x="1182" y="723"/>
                  <a:pt x="1177" y="730"/>
                </a:cubicBezTo>
                <a:cubicBezTo>
                  <a:pt x="1176" y="737"/>
                  <a:pt x="1171" y="743"/>
                  <a:pt x="1165" y="747"/>
                </a:cubicBezTo>
                <a:cubicBezTo>
                  <a:pt x="1161" y="753"/>
                  <a:pt x="1158" y="755"/>
                  <a:pt x="1152" y="759"/>
                </a:cubicBezTo>
                <a:cubicBezTo>
                  <a:pt x="1147" y="768"/>
                  <a:pt x="1141" y="776"/>
                  <a:pt x="1132" y="781"/>
                </a:cubicBezTo>
                <a:cubicBezTo>
                  <a:pt x="1129" y="795"/>
                  <a:pt x="1116" y="797"/>
                  <a:pt x="1104" y="799"/>
                </a:cubicBezTo>
                <a:cubicBezTo>
                  <a:pt x="1096" y="802"/>
                  <a:pt x="1089" y="803"/>
                  <a:pt x="1080" y="804"/>
                </a:cubicBezTo>
                <a:cubicBezTo>
                  <a:pt x="1034" y="827"/>
                  <a:pt x="987" y="819"/>
                  <a:pt x="951" y="792"/>
                </a:cubicBezTo>
                <a:cubicBezTo>
                  <a:pt x="948" y="784"/>
                  <a:pt x="941" y="782"/>
                  <a:pt x="934" y="778"/>
                </a:cubicBezTo>
                <a:cubicBezTo>
                  <a:pt x="927" y="769"/>
                  <a:pt x="918" y="761"/>
                  <a:pt x="907" y="759"/>
                </a:cubicBezTo>
                <a:cubicBezTo>
                  <a:pt x="900" y="748"/>
                  <a:pt x="887" y="744"/>
                  <a:pt x="880" y="733"/>
                </a:cubicBezTo>
                <a:cubicBezTo>
                  <a:pt x="876" y="726"/>
                  <a:pt x="871" y="720"/>
                  <a:pt x="867" y="714"/>
                </a:cubicBezTo>
                <a:cubicBezTo>
                  <a:pt x="862" y="707"/>
                  <a:pt x="856" y="691"/>
                  <a:pt x="856" y="691"/>
                </a:cubicBezTo>
                <a:cubicBezTo>
                  <a:pt x="855" y="686"/>
                  <a:pt x="853" y="681"/>
                  <a:pt x="852" y="676"/>
                </a:cubicBezTo>
                <a:cubicBezTo>
                  <a:pt x="851" y="663"/>
                  <a:pt x="850" y="650"/>
                  <a:pt x="850" y="637"/>
                </a:cubicBezTo>
                <a:cubicBezTo>
                  <a:pt x="848" y="586"/>
                  <a:pt x="850" y="583"/>
                  <a:pt x="835" y="613"/>
                </a:cubicBezTo>
                <a:cubicBezTo>
                  <a:pt x="834" y="617"/>
                  <a:pt x="821" y="638"/>
                  <a:pt x="816" y="639"/>
                </a:cubicBezTo>
                <a:cubicBezTo>
                  <a:pt x="812" y="640"/>
                  <a:pt x="808" y="640"/>
                  <a:pt x="804" y="640"/>
                </a:cubicBezTo>
                <a:cubicBezTo>
                  <a:pt x="798" y="642"/>
                  <a:pt x="794" y="644"/>
                  <a:pt x="790" y="649"/>
                </a:cubicBezTo>
                <a:cubicBezTo>
                  <a:pt x="787" y="663"/>
                  <a:pt x="792" y="645"/>
                  <a:pt x="784" y="657"/>
                </a:cubicBezTo>
                <a:cubicBezTo>
                  <a:pt x="783" y="659"/>
                  <a:pt x="784" y="661"/>
                  <a:pt x="783" y="663"/>
                </a:cubicBezTo>
                <a:cubicBezTo>
                  <a:pt x="779" y="672"/>
                  <a:pt x="766" y="680"/>
                  <a:pt x="757" y="682"/>
                </a:cubicBezTo>
                <a:cubicBezTo>
                  <a:pt x="733" y="694"/>
                  <a:pt x="669" y="689"/>
                  <a:pt x="639" y="691"/>
                </a:cubicBezTo>
                <a:cubicBezTo>
                  <a:pt x="626" y="696"/>
                  <a:pt x="611" y="695"/>
                  <a:pt x="598" y="696"/>
                </a:cubicBezTo>
                <a:cubicBezTo>
                  <a:pt x="598" y="698"/>
                  <a:pt x="590" y="742"/>
                  <a:pt x="606" y="745"/>
                </a:cubicBezTo>
                <a:cubicBezTo>
                  <a:pt x="613" y="748"/>
                  <a:pt x="612" y="754"/>
                  <a:pt x="615" y="760"/>
                </a:cubicBezTo>
                <a:cubicBezTo>
                  <a:pt x="617" y="777"/>
                  <a:pt x="612" y="784"/>
                  <a:pt x="607" y="799"/>
                </a:cubicBezTo>
                <a:cubicBezTo>
                  <a:pt x="583" y="798"/>
                  <a:pt x="568" y="802"/>
                  <a:pt x="546" y="805"/>
                </a:cubicBezTo>
                <a:cubicBezTo>
                  <a:pt x="534" y="809"/>
                  <a:pt x="520" y="803"/>
                  <a:pt x="508" y="801"/>
                </a:cubicBezTo>
                <a:cubicBezTo>
                  <a:pt x="499" y="794"/>
                  <a:pt x="489" y="791"/>
                  <a:pt x="478" y="789"/>
                </a:cubicBezTo>
                <a:cubicBezTo>
                  <a:pt x="475" y="787"/>
                  <a:pt x="472" y="786"/>
                  <a:pt x="469" y="783"/>
                </a:cubicBezTo>
                <a:cubicBezTo>
                  <a:pt x="466" y="780"/>
                  <a:pt x="462" y="774"/>
                  <a:pt x="462" y="774"/>
                </a:cubicBezTo>
                <a:cubicBezTo>
                  <a:pt x="464" y="765"/>
                  <a:pt x="482" y="766"/>
                  <a:pt x="490" y="765"/>
                </a:cubicBezTo>
                <a:cubicBezTo>
                  <a:pt x="495" y="764"/>
                  <a:pt x="500" y="765"/>
                  <a:pt x="504" y="762"/>
                </a:cubicBezTo>
                <a:cubicBezTo>
                  <a:pt x="514" y="754"/>
                  <a:pt x="495" y="759"/>
                  <a:pt x="510" y="756"/>
                </a:cubicBezTo>
                <a:cubicBezTo>
                  <a:pt x="518" y="752"/>
                  <a:pt x="527" y="742"/>
                  <a:pt x="531" y="733"/>
                </a:cubicBezTo>
                <a:cubicBezTo>
                  <a:pt x="537" y="695"/>
                  <a:pt x="536" y="663"/>
                  <a:pt x="496" y="660"/>
                </a:cubicBezTo>
                <a:cubicBezTo>
                  <a:pt x="487" y="653"/>
                  <a:pt x="482" y="654"/>
                  <a:pt x="469" y="652"/>
                </a:cubicBezTo>
                <a:cubicBezTo>
                  <a:pt x="459" y="653"/>
                  <a:pt x="432" y="647"/>
                  <a:pt x="424" y="660"/>
                </a:cubicBezTo>
                <a:cubicBezTo>
                  <a:pt x="422" y="671"/>
                  <a:pt x="411" y="690"/>
                  <a:pt x="402" y="697"/>
                </a:cubicBezTo>
                <a:cubicBezTo>
                  <a:pt x="390" y="717"/>
                  <a:pt x="373" y="732"/>
                  <a:pt x="357" y="748"/>
                </a:cubicBezTo>
                <a:cubicBezTo>
                  <a:pt x="351" y="754"/>
                  <a:pt x="342" y="764"/>
                  <a:pt x="334" y="766"/>
                </a:cubicBezTo>
                <a:cubicBezTo>
                  <a:pt x="329" y="769"/>
                  <a:pt x="323" y="768"/>
                  <a:pt x="318" y="771"/>
                </a:cubicBezTo>
                <a:cubicBezTo>
                  <a:pt x="269" y="770"/>
                  <a:pt x="256" y="766"/>
                  <a:pt x="219" y="762"/>
                </a:cubicBezTo>
                <a:cubicBezTo>
                  <a:pt x="214" y="760"/>
                  <a:pt x="211" y="757"/>
                  <a:pt x="205" y="756"/>
                </a:cubicBezTo>
                <a:cubicBezTo>
                  <a:pt x="197" y="752"/>
                  <a:pt x="189" y="747"/>
                  <a:pt x="181" y="742"/>
                </a:cubicBezTo>
                <a:cubicBezTo>
                  <a:pt x="175" y="734"/>
                  <a:pt x="163" y="727"/>
                  <a:pt x="156" y="720"/>
                </a:cubicBezTo>
                <a:cubicBezTo>
                  <a:pt x="153" y="717"/>
                  <a:pt x="145" y="711"/>
                  <a:pt x="145" y="711"/>
                </a:cubicBezTo>
                <a:cubicBezTo>
                  <a:pt x="143" y="703"/>
                  <a:pt x="121" y="674"/>
                  <a:pt x="114" y="669"/>
                </a:cubicBezTo>
                <a:cubicBezTo>
                  <a:pt x="111" y="662"/>
                  <a:pt x="109" y="659"/>
                  <a:pt x="103" y="655"/>
                </a:cubicBezTo>
                <a:cubicBezTo>
                  <a:pt x="99" y="634"/>
                  <a:pt x="106" y="664"/>
                  <a:pt x="97" y="645"/>
                </a:cubicBezTo>
                <a:cubicBezTo>
                  <a:pt x="92" y="634"/>
                  <a:pt x="96" y="620"/>
                  <a:pt x="91" y="609"/>
                </a:cubicBezTo>
                <a:cubicBezTo>
                  <a:pt x="90" y="602"/>
                  <a:pt x="88" y="594"/>
                  <a:pt x="85" y="588"/>
                </a:cubicBezTo>
                <a:cubicBezTo>
                  <a:pt x="82" y="552"/>
                  <a:pt x="85" y="518"/>
                  <a:pt x="93" y="483"/>
                </a:cubicBezTo>
                <a:cubicBezTo>
                  <a:pt x="90" y="465"/>
                  <a:pt x="83" y="463"/>
                  <a:pt x="66" y="460"/>
                </a:cubicBezTo>
                <a:cubicBezTo>
                  <a:pt x="57" y="455"/>
                  <a:pt x="47" y="449"/>
                  <a:pt x="37" y="445"/>
                </a:cubicBezTo>
                <a:cubicBezTo>
                  <a:pt x="32" y="438"/>
                  <a:pt x="27" y="431"/>
                  <a:pt x="19" y="426"/>
                </a:cubicBezTo>
                <a:cubicBezTo>
                  <a:pt x="14" y="417"/>
                  <a:pt x="12" y="408"/>
                  <a:pt x="6" y="400"/>
                </a:cubicBezTo>
                <a:cubicBezTo>
                  <a:pt x="4" y="394"/>
                  <a:pt x="1" y="391"/>
                  <a:pt x="0" y="385"/>
                </a:cubicBezTo>
                <a:cubicBezTo>
                  <a:pt x="1" y="378"/>
                  <a:pt x="2" y="376"/>
                  <a:pt x="9" y="373"/>
                </a:cubicBezTo>
                <a:cubicBezTo>
                  <a:pt x="20" y="358"/>
                  <a:pt x="70" y="364"/>
                  <a:pt x="73" y="364"/>
                </a:cubicBezTo>
                <a:cubicBezTo>
                  <a:pt x="91" y="362"/>
                  <a:pt x="82" y="360"/>
                  <a:pt x="93" y="351"/>
                </a:cubicBezTo>
                <a:cubicBezTo>
                  <a:pt x="97" y="324"/>
                  <a:pt x="103" y="294"/>
                  <a:pt x="91" y="270"/>
                </a:cubicBezTo>
                <a:cubicBezTo>
                  <a:pt x="90" y="264"/>
                  <a:pt x="89" y="262"/>
                  <a:pt x="84" y="258"/>
                </a:cubicBezTo>
                <a:cubicBezTo>
                  <a:pt x="83" y="228"/>
                  <a:pt x="82" y="198"/>
                  <a:pt x="82" y="168"/>
                </a:cubicBezTo>
                <a:cubicBezTo>
                  <a:pt x="82" y="157"/>
                  <a:pt x="81" y="143"/>
                  <a:pt x="93" y="141"/>
                </a:cubicBezTo>
                <a:cubicBezTo>
                  <a:pt x="94" y="134"/>
                  <a:pt x="95" y="132"/>
                  <a:pt x="102" y="133"/>
                </a:cubicBezTo>
                <a:cubicBezTo>
                  <a:pt x="100" y="143"/>
                  <a:pt x="101" y="145"/>
                  <a:pt x="99" y="138"/>
                </a:cubicBezTo>
                <a:close/>
              </a:path>
            </a:pathLst>
          </a:custGeom>
          <a:noFill/>
          <a:ln w="3175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3401" name="AutoShape 9"/>
          <p:cNvSpPr>
            <a:spLocks noChangeArrowheads="1"/>
          </p:cNvSpPr>
          <p:nvPr/>
        </p:nvSpPr>
        <p:spPr bwMode="auto">
          <a:xfrm>
            <a:off x="4518026" y="5313363"/>
            <a:ext cx="487363" cy="488950"/>
          </a:xfrm>
          <a:prstGeom prst="plus">
            <a:avLst>
              <a:gd name="adj" fmla="val 25000"/>
            </a:avLst>
          </a:prstGeom>
          <a:solidFill>
            <a:srgbClr val="FF0000"/>
          </a:solidFill>
          <a:ln w="9525">
            <a:solidFill>
              <a:schemeClr val="tx1"/>
            </a:solidFill>
            <a:miter lim="800000"/>
            <a:headEnd/>
            <a:tailEnd/>
          </a:ln>
        </p:spPr>
        <p:txBody>
          <a:bodyPr wrap="none" anchor="ct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443402" name="AutoShape 10"/>
          <p:cNvSpPr>
            <a:spLocks noChangeArrowheads="1"/>
          </p:cNvSpPr>
          <p:nvPr/>
        </p:nvSpPr>
        <p:spPr bwMode="auto">
          <a:xfrm>
            <a:off x="7118351" y="5313363"/>
            <a:ext cx="487363" cy="488950"/>
          </a:xfrm>
          <a:prstGeom prst="plus">
            <a:avLst>
              <a:gd name="adj" fmla="val 25000"/>
            </a:avLst>
          </a:prstGeom>
          <a:solidFill>
            <a:srgbClr val="00FF00"/>
          </a:solidFill>
          <a:ln w="9525">
            <a:solidFill>
              <a:schemeClr val="tx1"/>
            </a:solidFill>
            <a:miter lim="800000"/>
            <a:headEnd/>
            <a:tailEnd/>
          </a:ln>
        </p:spPr>
        <p:txBody>
          <a:bodyPr wrap="none" anchor="ct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443403" name="AutoShape 11"/>
          <p:cNvSpPr>
            <a:spLocks noChangeArrowheads="1"/>
          </p:cNvSpPr>
          <p:nvPr/>
        </p:nvSpPr>
        <p:spPr bwMode="auto">
          <a:xfrm>
            <a:off x="4192588" y="4014788"/>
            <a:ext cx="487362" cy="487362"/>
          </a:xfrm>
          <a:prstGeom prst="plus">
            <a:avLst>
              <a:gd name="adj" fmla="val 25000"/>
            </a:avLst>
          </a:prstGeom>
          <a:solidFill>
            <a:srgbClr val="0000FF"/>
          </a:solidFill>
          <a:ln w="9525">
            <a:solidFill>
              <a:schemeClr val="tx1"/>
            </a:solidFill>
            <a:miter lim="800000"/>
            <a:headEnd/>
            <a:tailEnd/>
          </a:ln>
        </p:spPr>
        <p:txBody>
          <a:bodyPr wrap="none" anchor="ct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443404" name="AutoShape 12"/>
          <p:cNvSpPr>
            <a:spLocks noChangeArrowheads="1"/>
          </p:cNvSpPr>
          <p:nvPr/>
        </p:nvSpPr>
        <p:spPr bwMode="auto">
          <a:xfrm>
            <a:off x="6792913" y="3851276"/>
            <a:ext cx="487362" cy="487363"/>
          </a:xfrm>
          <a:prstGeom prst="plus">
            <a:avLst>
              <a:gd name="adj" fmla="val 25000"/>
            </a:avLst>
          </a:prstGeom>
          <a:solidFill>
            <a:srgbClr val="00FFFF"/>
          </a:solidFill>
          <a:ln w="9525">
            <a:solidFill>
              <a:schemeClr val="tx1"/>
            </a:solidFill>
            <a:miter lim="800000"/>
            <a:headEnd/>
            <a:tailEnd/>
          </a:ln>
        </p:spPr>
        <p:txBody>
          <a:bodyPr wrap="none" anchor="ct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443405" name="AutoShape 13"/>
          <p:cNvSpPr>
            <a:spLocks noChangeArrowheads="1"/>
          </p:cNvSpPr>
          <p:nvPr/>
        </p:nvSpPr>
        <p:spPr bwMode="auto">
          <a:xfrm>
            <a:off x="5654676" y="4989513"/>
            <a:ext cx="487363" cy="487362"/>
          </a:xfrm>
          <a:prstGeom prst="plus">
            <a:avLst>
              <a:gd name="adj" fmla="val 25000"/>
            </a:avLst>
          </a:prstGeom>
          <a:solidFill>
            <a:srgbClr val="FF00FF"/>
          </a:solidFill>
          <a:ln w="9525">
            <a:solidFill>
              <a:schemeClr val="tx1"/>
            </a:solidFill>
            <a:miter lim="800000"/>
            <a:headEnd/>
            <a:tailEnd/>
          </a:ln>
        </p:spPr>
        <p:txBody>
          <a:bodyPr wrap="none" anchor="ct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13" name="TextBox 12"/>
          <p:cNvSpPr txBox="1"/>
          <p:nvPr/>
        </p:nvSpPr>
        <p:spPr>
          <a:xfrm>
            <a:off x="8839201" y="6581776"/>
            <a:ext cx="1812925" cy="276225"/>
          </a:xfrm>
          <a:prstGeom prst="rect">
            <a:avLst/>
          </a:prstGeom>
          <a:noFill/>
        </p:spPr>
        <p:txBody>
          <a:bodyPr wrap="none">
            <a:spAutoFit/>
          </a:bodyPr>
          <a:lstStyle/>
          <a:p>
            <a:pPr>
              <a:defRPr/>
            </a:pPr>
            <a:r>
              <a:rPr lang="en-US" sz="1200" dirty="0">
                <a:solidFill>
                  <a:srgbClr val="FFFFFF">
                    <a:lumMod val="65000"/>
                  </a:srgbClr>
                </a:solidFill>
                <a:latin typeface="Arial" charset="0"/>
              </a:rPr>
              <a:t>Slide credit: L. </a:t>
            </a:r>
            <a:r>
              <a:rPr lang="en-US" sz="1200" dirty="0" err="1">
                <a:solidFill>
                  <a:srgbClr val="FFFFFF">
                    <a:lumMod val="65000"/>
                  </a:srgbClr>
                </a:solidFill>
                <a:latin typeface="Arial" charset="0"/>
              </a:rPr>
              <a:t>Lazebnik</a:t>
            </a:r>
            <a:endParaRPr lang="en-US" sz="1200" dirty="0">
              <a:solidFill>
                <a:srgbClr val="FFFFFF">
                  <a:lumMod val="65000"/>
                </a:srgbClr>
              </a:solidFill>
              <a:latin typeface="Arial" charset="0"/>
            </a:endParaRPr>
          </a:p>
        </p:txBody>
      </p:sp>
    </p:spTree>
    <p:extLst>
      <p:ext uri="{BB962C8B-B14F-4D97-AF65-F5344CB8AC3E}">
        <p14:creationId xmlns:p14="http://schemas.microsoft.com/office/powerpoint/2010/main" val="20713257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339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339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339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340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340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340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340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34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397" grpId="0"/>
      <p:bldP spid="443398" grpId="0" animBg="1"/>
      <p:bldP spid="443399" grpId="0" animBg="1"/>
      <p:bldP spid="443401" grpId="0" animBg="1"/>
      <p:bldP spid="443402" grpId="0" animBg="1"/>
      <p:bldP spid="443403" grpId="0" animBg="1"/>
      <p:bldP spid="443404" grpId="0" animBg="1"/>
      <p:bldP spid="44340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5"/>
          <p:cNvSpPr>
            <a:spLocks noGrp="1" noChangeArrowheads="1"/>
          </p:cNvSpPr>
          <p:nvPr>
            <p:ph type="title"/>
          </p:nvPr>
        </p:nvSpPr>
        <p:spPr/>
        <p:txBody>
          <a:bodyPr/>
          <a:lstStyle/>
          <a:p>
            <a:pPr eaLnBrk="1" hangingPunct="1"/>
            <a:endParaRPr lang="en-US" altLang="en-US" smtClean="0"/>
          </a:p>
        </p:txBody>
      </p:sp>
      <p:graphicFrame>
        <p:nvGraphicFramePr>
          <p:cNvPr id="60419" name="Object 4"/>
          <p:cNvGraphicFramePr>
            <a:graphicFrameLocks noGrp="1" noChangeAspect="1"/>
          </p:cNvGraphicFramePr>
          <p:nvPr>
            <p:ph idx="1"/>
          </p:nvPr>
        </p:nvGraphicFramePr>
        <p:xfrm>
          <a:off x="2033588" y="304800"/>
          <a:ext cx="8175625" cy="5105400"/>
        </p:xfrm>
        <a:graphic>
          <a:graphicData uri="http://schemas.openxmlformats.org/presentationml/2006/ole">
            <mc:AlternateContent xmlns:mc="http://schemas.openxmlformats.org/markup-compatibility/2006">
              <mc:Choice xmlns:v="urn:schemas-microsoft-com:vml" Requires="v">
                <p:oleObj spid="_x0000_s1036" name="Image" r:id="rId4" imgW="11733333" imgH="7326984" progId="">
                  <p:embed/>
                </p:oleObj>
              </mc:Choice>
              <mc:Fallback>
                <p:oleObj name="Image" r:id="rId4" imgW="11733333" imgH="7326984"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3588" y="304800"/>
                        <a:ext cx="8175625"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0420" name="Text Box 7"/>
          <p:cNvSpPr txBox="1">
            <a:spLocks noChangeArrowheads="1"/>
          </p:cNvSpPr>
          <p:nvPr/>
        </p:nvSpPr>
        <p:spPr bwMode="auto">
          <a:xfrm>
            <a:off x="2803525" y="5218113"/>
            <a:ext cx="158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Unsupervised</a:t>
            </a:r>
          </a:p>
        </p:txBody>
      </p:sp>
      <p:sp>
        <p:nvSpPr>
          <p:cNvPr id="60421" name="Text Box 8"/>
          <p:cNvSpPr txBox="1">
            <a:spLocks noChangeArrowheads="1"/>
          </p:cNvSpPr>
          <p:nvPr/>
        </p:nvSpPr>
        <p:spPr bwMode="auto">
          <a:xfrm>
            <a:off x="5029200" y="5195888"/>
            <a:ext cx="2254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“Weakly” supervised</a:t>
            </a:r>
          </a:p>
        </p:txBody>
      </p:sp>
      <p:sp>
        <p:nvSpPr>
          <p:cNvPr id="60422" name="Text Box 9"/>
          <p:cNvSpPr txBox="1">
            <a:spLocks noChangeArrowheads="1"/>
          </p:cNvSpPr>
          <p:nvPr/>
        </p:nvSpPr>
        <p:spPr bwMode="auto">
          <a:xfrm>
            <a:off x="7902576" y="5181600"/>
            <a:ext cx="18510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Fully supervised</a:t>
            </a:r>
          </a:p>
        </p:txBody>
      </p:sp>
      <p:sp>
        <p:nvSpPr>
          <p:cNvPr id="727050" name="AutoShape 10"/>
          <p:cNvSpPr>
            <a:spLocks/>
          </p:cNvSpPr>
          <p:nvPr/>
        </p:nvSpPr>
        <p:spPr bwMode="auto">
          <a:xfrm rot="5400000">
            <a:off x="7239000" y="3810000"/>
            <a:ext cx="381000" cy="4038600"/>
          </a:xfrm>
          <a:prstGeom prst="rightBrace">
            <a:avLst>
              <a:gd name="adj1" fmla="val 8833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00"/>
              </a:solidFill>
            </a:endParaRPr>
          </a:p>
        </p:txBody>
      </p:sp>
      <p:sp>
        <p:nvSpPr>
          <p:cNvPr id="727051" name="Text Box 11"/>
          <p:cNvSpPr txBox="1">
            <a:spLocks noChangeArrowheads="1"/>
          </p:cNvSpPr>
          <p:nvPr/>
        </p:nvSpPr>
        <p:spPr bwMode="auto">
          <a:xfrm>
            <a:off x="6019800" y="6056313"/>
            <a:ext cx="2876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Definition depends on task</a:t>
            </a:r>
          </a:p>
        </p:txBody>
      </p:sp>
      <p:sp>
        <p:nvSpPr>
          <p:cNvPr id="9" name="TextBox 8"/>
          <p:cNvSpPr txBox="1"/>
          <p:nvPr/>
        </p:nvSpPr>
        <p:spPr>
          <a:xfrm>
            <a:off x="8839201" y="6581776"/>
            <a:ext cx="1812925" cy="276225"/>
          </a:xfrm>
          <a:prstGeom prst="rect">
            <a:avLst/>
          </a:prstGeom>
          <a:noFill/>
        </p:spPr>
        <p:txBody>
          <a:bodyPr wrap="none">
            <a:spAutoFit/>
          </a:bodyPr>
          <a:lstStyle/>
          <a:p>
            <a:pPr>
              <a:defRPr/>
            </a:pPr>
            <a:r>
              <a:rPr lang="en-US" sz="1200" dirty="0">
                <a:solidFill>
                  <a:srgbClr val="FFFFFF">
                    <a:lumMod val="65000"/>
                  </a:srgbClr>
                </a:solidFill>
                <a:latin typeface="Arial" charset="0"/>
              </a:rPr>
              <a:t>Slide credit: L. </a:t>
            </a:r>
            <a:r>
              <a:rPr lang="en-US" sz="1200" dirty="0" err="1">
                <a:solidFill>
                  <a:srgbClr val="FFFFFF">
                    <a:lumMod val="65000"/>
                  </a:srgbClr>
                </a:solidFill>
                <a:latin typeface="Arial" charset="0"/>
              </a:rPr>
              <a:t>Lazebnik</a:t>
            </a:r>
            <a:endParaRPr lang="en-US" sz="1200" dirty="0">
              <a:solidFill>
                <a:srgbClr val="FFFFFF">
                  <a:lumMod val="65000"/>
                </a:srgbClr>
              </a:solidFill>
              <a:latin typeface="Arial" charset="0"/>
            </a:endParaRPr>
          </a:p>
        </p:txBody>
      </p:sp>
    </p:spTree>
    <p:extLst>
      <p:ext uri="{BB962C8B-B14F-4D97-AF65-F5344CB8AC3E}">
        <p14:creationId xmlns:p14="http://schemas.microsoft.com/office/powerpoint/2010/main" val="16767741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7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50" grpId="0" animBg="1"/>
      <p:bldP spid="72705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1981200" y="76201"/>
            <a:ext cx="8229600" cy="868363"/>
          </a:xfrm>
        </p:spPr>
        <p:txBody>
          <a:bodyPr/>
          <a:lstStyle/>
          <a:p>
            <a:r>
              <a:rPr lang="en-US" altLang="en-US" smtClean="0"/>
              <a:t>Generalization</a:t>
            </a:r>
          </a:p>
        </p:txBody>
      </p:sp>
      <p:sp>
        <p:nvSpPr>
          <p:cNvPr id="61443" name="Content Placeholder 2"/>
          <p:cNvSpPr>
            <a:spLocks noGrp="1"/>
          </p:cNvSpPr>
          <p:nvPr>
            <p:ph idx="1"/>
          </p:nvPr>
        </p:nvSpPr>
        <p:spPr>
          <a:xfrm>
            <a:off x="1905000" y="5486400"/>
            <a:ext cx="8458200" cy="914400"/>
          </a:xfrm>
        </p:spPr>
        <p:txBody>
          <a:bodyPr/>
          <a:lstStyle/>
          <a:p>
            <a:pPr eaLnBrk="1" hangingPunct="1"/>
            <a:r>
              <a:rPr lang="en-US" altLang="en-US" smtClean="0"/>
              <a:t>How well does a learned model generalize from the data it was trained on to a new test set?</a:t>
            </a:r>
          </a:p>
        </p:txBody>
      </p:sp>
      <p:pic>
        <p:nvPicPr>
          <p:cNvPr id="6144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5100" y="1066800"/>
            <a:ext cx="42291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4400" y="1066800"/>
            <a:ext cx="609600"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6" name="TextBox 6"/>
          <p:cNvSpPr txBox="1">
            <a:spLocks noChangeArrowheads="1"/>
          </p:cNvSpPr>
          <p:nvPr/>
        </p:nvSpPr>
        <p:spPr bwMode="auto">
          <a:xfrm>
            <a:off x="3352800" y="4724400"/>
            <a:ext cx="2933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Training set (labels known)</a:t>
            </a:r>
          </a:p>
        </p:txBody>
      </p:sp>
      <p:sp>
        <p:nvSpPr>
          <p:cNvPr id="61447" name="TextBox 7"/>
          <p:cNvSpPr txBox="1">
            <a:spLocks noChangeArrowheads="1"/>
          </p:cNvSpPr>
          <p:nvPr/>
        </p:nvSpPr>
        <p:spPr bwMode="auto">
          <a:xfrm>
            <a:off x="7469188" y="4724401"/>
            <a:ext cx="26654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solidFill>
                  <a:srgbClr val="000000"/>
                </a:solidFill>
              </a:rPr>
              <a:t>Test set (labels unknown)</a:t>
            </a:r>
          </a:p>
        </p:txBody>
      </p:sp>
      <p:sp>
        <p:nvSpPr>
          <p:cNvPr id="9" name="TextBox 8"/>
          <p:cNvSpPr txBox="1"/>
          <p:nvPr/>
        </p:nvSpPr>
        <p:spPr>
          <a:xfrm>
            <a:off x="8839201" y="6581776"/>
            <a:ext cx="1812925" cy="276225"/>
          </a:xfrm>
          <a:prstGeom prst="rect">
            <a:avLst/>
          </a:prstGeom>
          <a:noFill/>
        </p:spPr>
        <p:txBody>
          <a:bodyPr wrap="none">
            <a:spAutoFit/>
          </a:bodyPr>
          <a:lstStyle/>
          <a:p>
            <a:pPr>
              <a:defRPr/>
            </a:pPr>
            <a:r>
              <a:rPr lang="en-US" sz="1200" dirty="0">
                <a:solidFill>
                  <a:srgbClr val="FFFFFF">
                    <a:lumMod val="65000"/>
                  </a:srgbClr>
                </a:solidFill>
                <a:latin typeface="Arial" charset="0"/>
              </a:rPr>
              <a:t>Slide credit: L. </a:t>
            </a:r>
            <a:r>
              <a:rPr lang="en-US" sz="1200" dirty="0" err="1">
                <a:solidFill>
                  <a:srgbClr val="FFFFFF">
                    <a:lumMod val="65000"/>
                  </a:srgbClr>
                </a:solidFill>
                <a:latin typeface="Arial" charset="0"/>
              </a:rPr>
              <a:t>Lazebnik</a:t>
            </a:r>
            <a:endParaRPr lang="en-US" sz="1200" dirty="0">
              <a:solidFill>
                <a:srgbClr val="FFFFFF">
                  <a:lumMod val="65000"/>
                </a:srgbClr>
              </a:solidFill>
              <a:latin typeface="Arial" charset="0"/>
            </a:endParaRPr>
          </a:p>
        </p:txBody>
      </p:sp>
    </p:spTree>
    <p:extLst>
      <p:ext uri="{BB962C8B-B14F-4D97-AF65-F5344CB8AC3E}">
        <p14:creationId xmlns:p14="http://schemas.microsoft.com/office/powerpoint/2010/main" val="11484551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4"/>
          <p:cNvSpPr>
            <a:spLocks noGrp="1"/>
          </p:cNvSpPr>
          <p:nvPr>
            <p:ph type="title"/>
          </p:nvPr>
        </p:nvSpPr>
        <p:spPr>
          <a:xfrm>
            <a:off x="1981200" y="76201"/>
            <a:ext cx="8229600" cy="639763"/>
          </a:xfrm>
        </p:spPr>
        <p:txBody>
          <a:bodyPr>
            <a:normAutofit fontScale="90000"/>
          </a:bodyPr>
          <a:lstStyle/>
          <a:p>
            <a:pPr eaLnBrk="1" hangingPunct="1"/>
            <a:r>
              <a:rPr lang="en-US" altLang="en-US" smtClean="0"/>
              <a:t>Generalization</a:t>
            </a:r>
          </a:p>
        </p:txBody>
      </p:sp>
      <p:sp>
        <p:nvSpPr>
          <p:cNvPr id="13315" name="Content Placeholder 5"/>
          <p:cNvSpPr>
            <a:spLocks noGrp="1"/>
          </p:cNvSpPr>
          <p:nvPr>
            <p:ph idx="1"/>
          </p:nvPr>
        </p:nvSpPr>
        <p:spPr>
          <a:xfrm>
            <a:off x="1981200" y="838201"/>
            <a:ext cx="8305800" cy="5287963"/>
          </a:xfrm>
        </p:spPr>
        <p:txBody>
          <a:bodyPr>
            <a:normAutofit fontScale="92500" lnSpcReduction="10000"/>
          </a:bodyPr>
          <a:lstStyle/>
          <a:p>
            <a:pPr eaLnBrk="1" hangingPunct="1"/>
            <a:r>
              <a:rPr lang="en-US" altLang="en-US" sz="2400"/>
              <a:t>Components of generalization error </a:t>
            </a:r>
          </a:p>
          <a:p>
            <a:pPr lvl="1" eaLnBrk="1" hangingPunct="1"/>
            <a:r>
              <a:rPr lang="en-US" altLang="en-US" sz="2000" b="1"/>
              <a:t>Bias:</a:t>
            </a:r>
            <a:r>
              <a:rPr lang="en-US" altLang="en-US" sz="2000"/>
              <a:t> how much the average model over all training sets differ from the true model?</a:t>
            </a:r>
          </a:p>
          <a:p>
            <a:pPr lvl="2" eaLnBrk="1" hangingPunct="1"/>
            <a:r>
              <a:rPr lang="en-US" altLang="en-US"/>
              <a:t>Error due to inaccurate assumptions/simplifications made by the model</a:t>
            </a:r>
          </a:p>
          <a:p>
            <a:pPr lvl="1" eaLnBrk="1" hangingPunct="1"/>
            <a:r>
              <a:rPr lang="en-US" altLang="en-US" sz="2000" b="1"/>
              <a:t>Variance:</a:t>
            </a:r>
            <a:r>
              <a:rPr lang="en-US" altLang="en-US" sz="2000"/>
              <a:t> how much models estimated from different training sets differ from each other</a:t>
            </a:r>
          </a:p>
          <a:p>
            <a:pPr eaLnBrk="1" hangingPunct="1"/>
            <a:r>
              <a:rPr lang="en-US" altLang="en-US" sz="2400" b="1"/>
              <a:t>Underfitting:</a:t>
            </a:r>
            <a:r>
              <a:rPr lang="en-US" altLang="en-US" sz="2400"/>
              <a:t> model is too “simple” to represent all the relevant class characteristics</a:t>
            </a:r>
          </a:p>
          <a:p>
            <a:pPr lvl="1" eaLnBrk="1" hangingPunct="1"/>
            <a:r>
              <a:rPr lang="en-US" altLang="en-US" sz="2000"/>
              <a:t>High bias and low variance</a:t>
            </a:r>
          </a:p>
          <a:p>
            <a:pPr lvl="1" eaLnBrk="1" hangingPunct="1"/>
            <a:r>
              <a:rPr lang="en-US" altLang="en-US" sz="2000"/>
              <a:t>High training error and high test error</a:t>
            </a:r>
          </a:p>
          <a:p>
            <a:pPr eaLnBrk="1" hangingPunct="1"/>
            <a:r>
              <a:rPr lang="en-US" altLang="en-US" sz="2400" b="1"/>
              <a:t>Overfitting:</a:t>
            </a:r>
            <a:r>
              <a:rPr lang="en-US" altLang="en-US" sz="2400"/>
              <a:t> model is too “complex” and fits irrelevant characteristics (noise) in the data</a:t>
            </a:r>
          </a:p>
          <a:p>
            <a:pPr lvl="1" eaLnBrk="1" hangingPunct="1"/>
            <a:r>
              <a:rPr lang="en-US" altLang="en-US" sz="2000"/>
              <a:t>Low bias and high variance</a:t>
            </a:r>
          </a:p>
          <a:p>
            <a:pPr lvl="1" eaLnBrk="1" hangingPunct="1"/>
            <a:r>
              <a:rPr lang="en-US" altLang="en-US" sz="2000"/>
              <a:t>Low training error and high test error</a:t>
            </a:r>
          </a:p>
        </p:txBody>
      </p:sp>
      <p:sp>
        <p:nvSpPr>
          <p:cNvPr id="4" name="TextBox 3"/>
          <p:cNvSpPr txBox="1"/>
          <p:nvPr/>
        </p:nvSpPr>
        <p:spPr>
          <a:xfrm>
            <a:off x="8839201" y="6581776"/>
            <a:ext cx="1812925" cy="276225"/>
          </a:xfrm>
          <a:prstGeom prst="rect">
            <a:avLst/>
          </a:prstGeom>
          <a:noFill/>
        </p:spPr>
        <p:txBody>
          <a:bodyPr wrap="none">
            <a:spAutoFit/>
          </a:bodyPr>
          <a:lstStyle/>
          <a:p>
            <a:pPr>
              <a:defRPr/>
            </a:pPr>
            <a:r>
              <a:rPr lang="en-US" sz="1200" dirty="0">
                <a:solidFill>
                  <a:srgbClr val="FFFFFF">
                    <a:lumMod val="65000"/>
                  </a:srgbClr>
                </a:solidFill>
                <a:latin typeface="Arial" charset="0"/>
              </a:rPr>
              <a:t>Slide credit: L. </a:t>
            </a:r>
            <a:r>
              <a:rPr lang="en-US" sz="1200" dirty="0" err="1">
                <a:solidFill>
                  <a:srgbClr val="FFFFFF">
                    <a:lumMod val="65000"/>
                  </a:srgbClr>
                </a:solidFill>
                <a:latin typeface="Arial" charset="0"/>
              </a:rPr>
              <a:t>Lazebnik</a:t>
            </a:r>
            <a:endParaRPr lang="en-US" sz="1200" dirty="0">
              <a:solidFill>
                <a:srgbClr val="FFFFFF">
                  <a:lumMod val="65000"/>
                </a:srgbClr>
              </a:solidFill>
              <a:latin typeface="Arial" charset="0"/>
            </a:endParaRPr>
          </a:p>
        </p:txBody>
      </p:sp>
    </p:spTree>
    <p:extLst>
      <p:ext uri="{BB962C8B-B14F-4D97-AF65-F5344CB8AC3E}">
        <p14:creationId xmlns:p14="http://schemas.microsoft.com/office/powerpoint/2010/main" val="11149687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31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31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31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315">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315">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315">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315">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315">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31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altLang="en-US" smtClean="0"/>
              <a:t>No Free Lunch Theorem</a:t>
            </a:r>
          </a:p>
        </p:txBody>
      </p:sp>
      <p:pic>
        <p:nvPicPr>
          <p:cNvPr id="6349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1" y="1828800"/>
            <a:ext cx="5343525"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8839201" y="6581776"/>
            <a:ext cx="1668463" cy="276225"/>
          </a:xfrm>
          <a:prstGeom prst="rect">
            <a:avLst/>
          </a:prstGeom>
          <a:noFill/>
        </p:spPr>
        <p:txBody>
          <a:bodyPr wrap="none">
            <a:spAutoFit/>
          </a:bodyPr>
          <a:lstStyle/>
          <a:p>
            <a:pPr>
              <a:defRPr/>
            </a:pPr>
            <a:r>
              <a:rPr lang="en-US" sz="1200" dirty="0">
                <a:solidFill>
                  <a:prstClr val="white">
                    <a:lumMod val="65000"/>
                  </a:prstClr>
                </a:solidFill>
                <a:latin typeface="Arial" charset="0"/>
              </a:rPr>
              <a:t>Slide credit: D. </a:t>
            </a:r>
            <a:r>
              <a:rPr lang="en-US" sz="1200" dirty="0" err="1">
                <a:solidFill>
                  <a:prstClr val="white">
                    <a:lumMod val="65000"/>
                  </a:prstClr>
                </a:solidFill>
                <a:latin typeface="Arial" charset="0"/>
              </a:rPr>
              <a:t>Hoiem</a:t>
            </a:r>
            <a:endParaRPr lang="en-US" sz="1200" dirty="0">
              <a:solidFill>
                <a:prstClr val="white">
                  <a:lumMod val="65000"/>
                </a:prstClr>
              </a:solidFill>
              <a:latin typeface="Arial" charset="0"/>
            </a:endParaRPr>
          </a:p>
        </p:txBody>
      </p:sp>
    </p:spTree>
    <p:extLst>
      <p:ext uri="{BB962C8B-B14F-4D97-AF65-F5344CB8AC3E}">
        <p14:creationId xmlns:p14="http://schemas.microsoft.com/office/powerpoint/2010/main" val="3544469134"/>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a:xfrm>
            <a:off x="5640308" y="724278"/>
            <a:ext cx="5676524" cy="1561722"/>
          </a:xfrm>
        </p:spPr>
        <p:txBody>
          <a:bodyPr>
            <a:normAutofit/>
          </a:bodyPr>
          <a:lstStyle/>
          <a:p>
            <a:r>
              <a:rPr lang="en-US" altLang="en-US" dirty="0" smtClean="0"/>
              <a:t>Bias-Variance Trade-off</a:t>
            </a:r>
          </a:p>
        </p:txBody>
      </p:sp>
      <p:sp>
        <p:nvSpPr>
          <p:cNvPr id="3" name="Content Placeholder 2"/>
          <p:cNvSpPr>
            <a:spLocks noGrp="1"/>
          </p:cNvSpPr>
          <p:nvPr>
            <p:ph idx="1"/>
          </p:nvPr>
        </p:nvSpPr>
        <p:spPr>
          <a:xfrm>
            <a:off x="5938837" y="2575719"/>
            <a:ext cx="4572000" cy="3398822"/>
          </a:xfrm>
        </p:spPr>
        <p:txBody>
          <a:bodyPr>
            <a:normAutofit/>
          </a:bodyPr>
          <a:lstStyle/>
          <a:p>
            <a:pPr>
              <a:buFont typeface="Arial" charset="0"/>
              <a:buChar char="•"/>
              <a:defRPr/>
            </a:pPr>
            <a:r>
              <a:rPr lang="en-US" dirty="0" smtClean="0"/>
              <a:t>Models with too few parameters are inaccurate because of a large bias (not enough flexibility).</a:t>
            </a:r>
          </a:p>
          <a:p>
            <a:pPr>
              <a:buFont typeface="Arial" charset="0"/>
              <a:buChar char="•"/>
              <a:defRPr/>
            </a:pPr>
            <a:endParaRPr lang="en-US" dirty="0" smtClean="0"/>
          </a:p>
          <a:p>
            <a:pPr>
              <a:buFont typeface="Arial" charset="0"/>
              <a:buChar char="•"/>
              <a:defRPr/>
            </a:pPr>
            <a:r>
              <a:rPr lang="en-US" dirty="0" smtClean="0"/>
              <a:t>Models with too many parameters are inaccurate because of a large variance (too much sensitivity to the sample).</a:t>
            </a:r>
          </a:p>
        </p:txBody>
      </p:sp>
      <p:pic>
        <p:nvPicPr>
          <p:cNvPr id="64516" name="Picture 2" descr="C:\Users\hays\Desktop\143 Computer Vision\slides\09\bias_variance_bias_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5636" y="1196181"/>
            <a:ext cx="3571875" cy="217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Picture 3" descr="C:\Users\hays\Desktop\143 Computer Vision\slides\09\bias_variance_var_2.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5637" y="3794904"/>
            <a:ext cx="3571875" cy="217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8839201" y="6581776"/>
            <a:ext cx="1668463" cy="276225"/>
          </a:xfrm>
          <a:prstGeom prst="rect">
            <a:avLst/>
          </a:prstGeom>
          <a:noFill/>
        </p:spPr>
        <p:txBody>
          <a:bodyPr wrap="none">
            <a:spAutoFit/>
          </a:bodyPr>
          <a:lstStyle/>
          <a:p>
            <a:pPr>
              <a:defRPr/>
            </a:pPr>
            <a:r>
              <a:rPr lang="en-US" sz="1200" dirty="0">
                <a:solidFill>
                  <a:prstClr val="white">
                    <a:lumMod val="65000"/>
                  </a:prstClr>
                </a:solidFill>
                <a:latin typeface="Arial" charset="0"/>
              </a:rPr>
              <a:t>Slide credit: D. </a:t>
            </a:r>
            <a:r>
              <a:rPr lang="en-US" sz="1200" dirty="0" err="1">
                <a:solidFill>
                  <a:prstClr val="white">
                    <a:lumMod val="65000"/>
                  </a:prstClr>
                </a:solidFill>
                <a:latin typeface="Arial" charset="0"/>
              </a:rPr>
              <a:t>Hoiem</a:t>
            </a:r>
            <a:endParaRPr lang="en-US" sz="1200" dirty="0">
              <a:solidFill>
                <a:prstClr val="white">
                  <a:lumMod val="65000"/>
                </a:prstClr>
              </a:solidFill>
              <a:latin typeface="Arial" charset="0"/>
            </a:endParaRPr>
          </a:p>
        </p:txBody>
      </p:sp>
    </p:spTree>
    <p:extLst>
      <p:ext uri="{BB962C8B-B14F-4D97-AF65-F5344CB8AC3E}">
        <p14:creationId xmlns:p14="http://schemas.microsoft.com/office/powerpoint/2010/main" val="186591094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altLang="en-US" smtClean="0"/>
              <a:t>Bias-Variance Trade-off</a:t>
            </a:r>
          </a:p>
        </p:txBody>
      </p:sp>
      <p:sp>
        <p:nvSpPr>
          <p:cNvPr id="65539" name="TextBox 17"/>
          <p:cNvSpPr txBox="1">
            <a:spLocks noChangeArrowheads="1"/>
          </p:cNvSpPr>
          <p:nvPr/>
        </p:nvSpPr>
        <p:spPr bwMode="auto">
          <a:xfrm>
            <a:off x="3124200" y="1600201"/>
            <a:ext cx="5105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a:solidFill>
                  <a:srgbClr val="000000"/>
                </a:solidFill>
                <a:latin typeface="Arial" panose="020B0604020202020204" pitchFamily="34" charset="0"/>
              </a:rPr>
              <a:t>E(MSE) = noise</a:t>
            </a:r>
            <a:r>
              <a:rPr lang="en-US" altLang="en-US" sz="2400" baseline="30000">
                <a:solidFill>
                  <a:srgbClr val="000000"/>
                </a:solidFill>
                <a:latin typeface="Arial" panose="020B0604020202020204" pitchFamily="34" charset="0"/>
              </a:rPr>
              <a:t>2  </a:t>
            </a:r>
            <a:r>
              <a:rPr lang="en-US" altLang="en-US" sz="2400">
                <a:solidFill>
                  <a:srgbClr val="000000"/>
                </a:solidFill>
                <a:latin typeface="Arial" panose="020B0604020202020204" pitchFamily="34" charset="0"/>
              </a:rPr>
              <a:t>+ bias</a:t>
            </a:r>
            <a:r>
              <a:rPr lang="en-US" altLang="en-US" sz="2400" baseline="30000">
                <a:solidFill>
                  <a:srgbClr val="000000"/>
                </a:solidFill>
                <a:latin typeface="Arial" panose="020B0604020202020204" pitchFamily="34" charset="0"/>
              </a:rPr>
              <a:t>2</a:t>
            </a:r>
            <a:r>
              <a:rPr lang="en-US" altLang="en-US" sz="2400">
                <a:solidFill>
                  <a:srgbClr val="000000"/>
                </a:solidFill>
                <a:latin typeface="Arial" panose="020B0604020202020204" pitchFamily="34" charset="0"/>
              </a:rPr>
              <a:t> + variance</a:t>
            </a:r>
          </a:p>
        </p:txBody>
      </p:sp>
      <p:sp>
        <p:nvSpPr>
          <p:cNvPr id="65540" name="TextBox 4"/>
          <p:cNvSpPr txBox="1">
            <a:spLocks noChangeArrowheads="1"/>
          </p:cNvSpPr>
          <p:nvPr/>
        </p:nvSpPr>
        <p:spPr bwMode="auto">
          <a:xfrm>
            <a:off x="1828800" y="4210051"/>
            <a:ext cx="85344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0000"/>
                </a:solidFill>
                <a:latin typeface="Arial" panose="020B0604020202020204" pitchFamily="34" charset="0"/>
              </a:rPr>
              <a:t>See the following for explanations of bias-variance (also Bishop’s “Neural Networks” book): </a:t>
            </a:r>
          </a:p>
          <a:p>
            <a:pPr eaLnBrk="1" hangingPunct="1">
              <a:spcBef>
                <a:spcPct val="0"/>
              </a:spcBef>
            </a:pPr>
            <a:r>
              <a:rPr lang="en-US" altLang="en-US" sz="1800">
                <a:solidFill>
                  <a:srgbClr val="000000"/>
                </a:solidFill>
                <a:latin typeface="Arial" panose="020B0604020202020204" pitchFamily="34" charset="0"/>
                <a:hlinkClick r:id="rId3"/>
              </a:rPr>
              <a:t>http://www.inf.ed.ac.uk/teaching/courses/mlsc/Notes/Lecture4/BiasVariance.pdf</a:t>
            </a:r>
            <a:endParaRPr lang="en-US" altLang="en-US" sz="1800">
              <a:solidFill>
                <a:srgbClr val="000000"/>
              </a:solidFill>
              <a:latin typeface="Arial" panose="020B0604020202020204" pitchFamily="34" charset="0"/>
            </a:endParaRPr>
          </a:p>
        </p:txBody>
      </p:sp>
      <p:sp>
        <p:nvSpPr>
          <p:cNvPr id="65541" name="TextBox 5"/>
          <p:cNvSpPr txBox="1">
            <a:spLocks noChangeArrowheads="1"/>
          </p:cNvSpPr>
          <p:nvPr/>
        </p:nvSpPr>
        <p:spPr bwMode="auto">
          <a:xfrm>
            <a:off x="3505200" y="2590801"/>
            <a:ext cx="1828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solidFill>
                  <a:srgbClr val="000000"/>
                </a:solidFill>
                <a:latin typeface="Arial" panose="020B0604020202020204" pitchFamily="34" charset="0"/>
              </a:rPr>
              <a:t>Unavoidable error</a:t>
            </a:r>
          </a:p>
        </p:txBody>
      </p:sp>
      <p:cxnSp>
        <p:nvCxnSpPr>
          <p:cNvPr id="8" name="Straight Arrow Connector 7"/>
          <p:cNvCxnSpPr/>
          <p:nvPr/>
        </p:nvCxnSpPr>
        <p:spPr>
          <a:xfrm flipV="1">
            <a:off x="4419600" y="2057400"/>
            <a:ext cx="5334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5543" name="TextBox 8"/>
          <p:cNvSpPr txBox="1">
            <a:spLocks noChangeArrowheads="1"/>
          </p:cNvSpPr>
          <p:nvPr/>
        </p:nvSpPr>
        <p:spPr bwMode="auto">
          <a:xfrm>
            <a:off x="5791200" y="2590801"/>
            <a:ext cx="18288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solidFill>
                  <a:srgbClr val="000000"/>
                </a:solidFill>
                <a:latin typeface="Arial" panose="020B0604020202020204" pitchFamily="34" charset="0"/>
              </a:rPr>
              <a:t>Error due to incorrect assumptions</a:t>
            </a:r>
          </a:p>
        </p:txBody>
      </p:sp>
      <p:cxnSp>
        <p:nvCxnSpPr>
          <p:cNvPr id="10" name="Straight Arrow Connector 9"/>
          <p:cNvCxnSpPr/>
          <p:nvPr/>
        </p:nvCxnSpPr>
        <p:spPr>
          <a:xfrm rot="10800000">
            <a:off x="6134100" y="2062164"/>
            <a:ext cx="571500" cy="5286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5545" name="TextBox 11"/>
          <p:cNvSpPr txBox="1">
            <a:spLocks noChangeArrowheads="1"/>
          </p:cNvSpPr>
          <p:nvPr/>
        </p:nvSpPr>
        <p:spPr bwMode="auto">
          <a:xfrm>
            <a:off x="7696200" y="2362201"/>
            <a:ext cx="21336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solidFill>
                  <a:srgbClr val="000000"/>
                </a:solidFill>
                <a:latin typeface="Arial" panose="020B0604020202020204" pitchFamily="34" charset="0"/>
              </a:rPr>
              <a:t>Error due to variance of training samples</a:t>
            </a:r>
          </a:p>
        </p:txBody>
      </p:sp>
      <p:cxnSp>
        <p:nvCxnSpPr>
          <p:cNvPr id="13" name="Straight Arrow Connector 12"/>
          <p:cNvCxnSpPr/>
          <p:nvPr/>
        </p:nvCxnSpPr>
        <p:spPr>
          <a:xfrm rot="10800000">
            <a:off x="7543800" y="2057400"/>
            <a:ext cx="571500" cy="5286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8999538" y="6581776"/>
            <a:ext cx="1668462" cy="276225"/>
          </a:xfrm>
          <a:prstGeom prst="rect">
            <a:avLst/>
          </a:prstGeom>
          <a:noFill/>
        </p:spPr>
        <p:txBody>
          <a:bodyPr wrap="none">
            <a:spAutoFit/>
          </a:bodyPr>
          <a:lstStyle/>
          <a:p>
            <a:pPr>
              <a:defRPr/>
            </a:pPr>
            <a:r>
              <a:rPr lang="en-US" sz="1200" dirty="0">
                <a:solidFill>
                  <a:prstClr val="white">
                    <a:lumMod val="65000"/>
                  </a:prstClr>
                </a:solidFill>
                <a:latin typeface="Arial" charset="0"/>
              </a:rPr>
              <a:t>Slide credit: D. </a:t>
            </a:r>
            <a:r>
              <a:rPr lang="en-US" sz="1200" dirty="0" err="1">
                <a:solidFill>
                  <a:prstClr val="white">
                    <a:lumMod val="65000"/>
                  </a:prstClr>
                </a:solidFill>
                <a:latin typeface="Arial" charset="0"/>
              </a:rPr>
              <a:t>Hoiem</a:t>
            </a:r>
            <a:endParaRPr lang="en-US" sz="1200" dirty="0">
              <a:solidFill>
                <a:prstClr val="white">
                  <a:lumMod val="65000"/>
                </a:prstClr>
              </a:solidFill>
              <a:latin typeface="Arial" charset="0"/>
            </a:endParaRPr>
          </a:p>
        </p:txBody>
      </p:sp>
    </p:spTree>
    <p:extLst>
      <p:ext uri="{BB962C8B-B14F-4D97-AF65-F5344CB8AC3E}">
        <p14:creationId xmlns:p14="http://schemas.microsoft.com/office/powerpoint/2010/main" val="9071236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altLang="en-US" smtClean="0"/>
              <a:t>Bias-variance tradeoff</a:t>
            </a:r>
          </a:p>
        </p:txBody>
      </p:sp>
      <p:sp>
        <p:nvSpPr>
          <p:cNvPr id="6" name="TextBox 5"/>
          <p:cNvSpPr txBox="1">
            <a:spLocks noChangeArrowheads="1"/>
          </p:cNvSpPr>
          <p:nvPr/>
        </p:nvSpPr>
        <p:spPr bwMode="auto">
          <a:xfrm>
            <a:off x="6934201" y="5410200"/>
            <a:ext cx="168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1">
                <a:solidFill>
                  <a:srgbClr val="0000FF"/>
                </a:solidFill>
              </a:rPr>
              <a:t>Training error</a:t>
            </a:r>
          </a:p>
        </p:txBody>
      </p:sp>
      <p:sp>
        <p:nvSpPr>
          <p:cNvPr id="7" name="TextBox 6"/>
          <p:cNvSpPr txBox="1">
            <a:spLocks noChangeArrowheads="1"/>
          </p:cNvSpPr>
          <p:nvPr/>
        </p:nvSpPr>
        <p:spPr bwMode="auto">
          <a:xfrm>
            <a:off x="7010400" y="4343400"/>
            <a:ext cx="1244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1">
                <a:solidFill>
                  <a:srgbClr val="FF0000"/>
                </a:solidFill>
              </a:rPr>
              <a:t>Test error</a:t>
            </a:r>
          </a:p>
        </p:txBody>
      </p:sp>
      <p:sp>
        <p:nvSpPr>
          <p:cNvPr id="18" name="Freeform 17"/>
          <p:cNvSpPr/>
          <p:nvPr/>
        </p:nvSpPr>
        <p:spPr>
          <a:xfrm>
            <a:off x="3340101" y="4791075"/>
            <a:ext cx="4284663" cy="1155700"/>
          </a:xfrm>
          <a:custGeom>
            <a:avLst/>
            <a:gdLst>
              <a:gd name="connsiteX0" fmla="*/ 0 w 4283901"/>
              <a:gd name="connsiteY0" fmla="*/ 0 h 1156249"/>
              <a:gd name="connsiteX1" fmla="*/ 313151 w 4283901"/>
              <a:gd name="connsiteY1" fmla="*/ 162839 h 1156249"/>
              <a:gd name="connsiteX2" fmla="*/ 375781 w 4283901"/>
              <a:gd name="connsiteY2" fmla="*/ 200417 h 1156249"/>
              <a:gd name="connsiteX3" fmla="*/ 413359 w 4283901"/>
              <a:gd name="connsiteY3" fmla="*/ 212943 h 1156249"/>
              <a:gd name="connsiteX4" fmla="*/ 488515 w 4283901"/>
              <a:gd name="connsiteY4" fmla="*/ 263047 h 1156249"/>
              <a:gd name="connsiteX5" fmla="*/ 563671 w 4283901"/>
              <a:gd name="connsiteY5" fmla="*/ 300625 h 1156249"/>
              <a:gd name="connsiteX6" fmla="*/ 601249 w 4283901"/>
              <a:gd name="connsiteY6" fmla="*/ 325677 h 1156249"/>
              <a:gd name="connsiteX7" fmla="*/ 701458 w 4283901"/>
              <a:gd name="connsiteY7" fmla="*/ 363255 h 1156249"/>
              <a:gd name="connsiteX8" fmla="*/ 751562 w 4283901"/>
              <a:gd name="connsiteY8" fmla="*/ 375781 h 1156249"/>
              <a:gd name="connsiteX9" fmla="*/ 789140 w 4283901"/>
              <a:gd name="connsiteY9" fmla="*/ 388307 h 1156249"/>
              <a:gd name="connsiteX10" fmla="*/ 1027134 w 4283901"/>
              <a:gd name="connsiteY10" fmla="*/ 413359 h 1156249"/>
              <a:gd name="connsiteX11" fmla="*/ 1114816 w 4283901"/>
              <a:gd name="connsiteY11" fmla="*/ 450937 h 1156249"/>
              <a:gd name="connsiteX12" fmla="*/ 1189973 w 4283901"/>
              <a:gd name="connsiteY12" fmla="*/ 501042 h 1156249"/>
              <a:gd name="connsiteX13" fmla="*/ 1227551 w 4283901"/>
              <a:gd name="connsiteY13" fmla="*/ 526094 h 1156249"/>
              <a:gd name="connsiteX14" fmla="*/ 1265129 w 4283901"/>
              <a:gd name="connsiteY14" fmla="*/ 538620 h 1156249"/>
              <a:gd name="connsiteX15" fmla="*/ 1302707 w 4283901"/>
              <a:gd name="connsiteY15" fmla="*/ 563672 h 1156249"/>
              <a:gd name="connsiteX16" fmla="*/ 1427967 w 4283901"/>
              <a:gd name="connsiteY16" fmla="*/ 601250 h 1156249"/>
              <a:gd name="connsiteX17" fmla="*/ 1515649 w 4283901"/>
              <a:gd name="connsiteY17" fmla="*/ 613776 h 1156249"/>
              <a:gd name="connsiteX18" fmla="*/ 1590805 w 4283901"/>
              <a:gd name="connsiteY18" fmla="*/ 626302 h 1156249"/>
              <a:gd name="connsiteX19" fmla="*/ 1703540 w 4283901"/>
              <a:gd name="connsiteY19" fmla="*/ 651354 h 1156249"/>
              <a:gd name="connsiteX20" fmla="*/ 1816274 w 4283901"/>
              <a:gd name="connsiteY20" fmla="*/ 688932 h 1156249"/>
              <a:gd name="connsiteX21" fmla="*/ 1903956 w 4283901"/>
              <a:gd name="connsiteY21" fmla="*/ 713984 h 1156249"/>
              <a:gd name="connsiteX22" fmla="*/ 1929008 w 4283901"/>
              <a:gd name="connsiteY22" fmla="*/ 751562 h 1156249"/>
              <a:gd name="connsiteX23" fmla="*/ 2016690 w 4283901"/>
              <a:gd name="connsiteY23" fmla="*/ 789140 h 1156249"/>
              <a:gd name="connsiteX24" fmla="*/ 2066794 w 4283901"/>
              <a:gd name="connsiteY24" fmla="*/ 801666 h 1156249"/>
              <a:gd name="connsiteX25" fmla="*/ 2104373 w 4283901"/>
              <a:gd name="connsiteY25" fmla="*/ 814192 h 1156249"/>
              <a:gd name="connsiteX26" fmla="*/ 2229633 w 4283901"/>
              <a:gd name="connsiteY26" fmla="*/ 826718 h 1156249"/>
              <a:gd name="connsiteX27" fmla="*/ 2342367 w 4283901"/>
              <a:gd name="connsiteY27" fmla="*/ 839244 h 1156249"/>
              <a:gd name="connsiteX28" fmla="*/ 2430049 w 4283901"/>
              <a:gd name="connsiteY28" fmla="*/ 864296 h 1156249"/>
              <a:gd name="connsiteX29" fmla="*/ 2505205 w 4283901"/>
              <a:gd name="connsiteY29" fmla="*/ 889348 h 1156249"/>
              <a:gd name="connsiteX30" fmla="*/ 2580362 w 4283901"/>
              <a:gd name="connsiteY30" fmla="*/ 914400 h 1156249"/>
              <a:gd name="connsiteX31" fmla="*/ 2617940 w 4283901"/>
              <a:gd name="connsiteY31" fmla="*/ 926927 h 1156249"/>
              <a:gd name="connsiteX32" fmla="*/ 2668044 w 4283901"/>
              <a:gd name="connsiteY32" fmla="*/ 939453 h 1156249"/>
              <a:gd name="connsiteX33" fmla="*/ 2743200 w 4283901"/>
              <a:gd name="connsiteY33" fmla="*/ 964505 h 1156249"/>
              <a:gd name="connsiteX34" fmla="*/ 2793304 w 4283901"/>
              <a:gd name="connsiteY34" fmla="*/ 977031 h 1156249"/>
              <a:gd name="connsiteX35" fmla="*/ 2830882 w 4283901"/>
              <a:gd name="connsiteY35" fmla="*/ 1002083 h 1156249"/>
              <a:gd name="connsiteX36" fmla="*/ 2956142 w 4283901"/>
              <a:gd name="connsiteY36" fmla="*/ 1039661 h 1156249"/>
              <a:gd name="connsiteX37" fmla="*/ 3031299 w 4283901"/>
              <a:gd name="connsiteY37" fmla="*/ 1052187 h 1156249"/>
              <a:gd name="connsiteX38" fmla="*/ 3219189 w 4283901"/>
              <a:gd name="connsiteY38" fmla="*/ 1114817 h 1156249"/>
              <a:gd name="connsiteX39" fmla="*/ 3306871 w 4283901"/>
              <a:gd name="connsiteY39" fmla="*/ 1139869 h 1156249"/>
              <a:gd name="connsiteX40" fmla="*/ 3382027 w 4283901"/>
              <a:gd name="connsiteY40" fmla="*/ 1152395 h 1156249"/>
              <a:gd name="connsiteX41" fmla="*/ 4283901 w 4283901"/>
              <a:gd name="connsiteY41" fmla="*/ 1152395 h 1156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283901" h="1156249">
                <a:moveTo>
                  <a:pt x="0" y="0"/>
                </a:moveTo>
                <a:cubicBezTo>
                  <a:pt x="135194" y="45068"/>
                  <a:pt x="39042" y="10556"/>
                  <a:pt x="313151" y="162839"/>
                </a:cubicBezTo>
                <a:cubicBezTo>
                  <a:pt x="334433" y="174663"/>
                  <a:pt x="354005" y="189529"/>
                  <a:pt x="375781" y="200417"/>
                </a:cubicBezTo>
                <a:cubicBezTo>
                  <a:pt x="387591" y="206322"/>
                  <a:pt x="401817" y="206531"/>
                  <a:pt x="413359" y="212943"/>
                </a:cubicBezTo>
                <a:cubicBezTo>
                  <a:pt x="439679" y="227565"/>
                  <a:pt x="461585" y="249582"/>
                  <a:pt x="488515" y="263047"/>
                </a:cubicBezTo>
                <a:cubicBezTo>
                  <a:pt x="513567" y="275573"/>
                  <a:pt x="539187" y="287023"/>
                  <a:pt x="563671" y="300625"/>
                </a:cubicBezTo>
                <a:cubicBezTo>
                  <a:pt x="576831" y="307936"/>
                  <a:pt x="587784" y="318944"/>
                  <a:pt x="601249" y="325677"/>
                </a:cubicBezTo>
                <a:cubicBezTo>
                  <a:pt x="618901" y="334503"/>
                  <a:pt x="676160" y="356027"/>
                  <a:pt x="701458" y="363255"/>
                </a:cubicBezTo>
                <a:cubicBezTo>
                  <a:pt x="718011" y="367984"/>
                  <a:pt x="735009" y="371052"/>
                  <a:pt x="751562" y="375781"/>
                </a:cubicBezTo>
                <a:cubicBezTo>
                  <a:pt x="764258" y="379408"/>
                  <a:pt x="776193" y="385718"/>
                  <a:pt x="789140" y="388307"/>
                </a:cubicBezTo>
                <a:cubicBezTo>
                  <a:pt x="859270" y="402333"/>
                  <a:pt x="962050" y="407935"/>
                  <a:pt x="1027134" y="413359"/>
                </a:cubicBezTo>
                <a:cubicBezTo>
                  <a:pt x="1066009" y="426317"/>
                  <a:pt x="1076120" y="427720"/>
                  <a:pt x="1114816" y="450937"/>
                </a:cubicBezTo>
                <a:cubicBezTo>
                  <a:pt x="1140634" y="466428"/>
                  <a:pt x="1164921" y="484340"/>
                  <a:pt x="1189973" y="501042"/>
                </a:cubicBezTo>
                <a:cubicBezTo>
                  <a:pt x="1202499" y="509393"/>
                  <a:pt x="1213269" y="521333"/>
                  <a:pt x="1227551" y="526094"/>
                </a:cubicBezTo>
                <a:cubicBezTo>
                  <a:pt x="1240077" y="530269"/>
                  <a:pt x="1253319" y="532715"/>
                  <a:pt x="1265129" y="538620"/>
                </a:cubicBezTo>
                <a:cubicBezTo>
                  <a:pt x="1278594" y="545353"/>
                  <a:pt x="1288950" y="557558"/>
                  <a:pt x="1302707" y="563672"/>
                </a:cubicBezTo>
                <a:cubicBezTo>
                  <a:pt x="1325333" y="573728"/>
                  <a:pt x="1397137" y="595644"/>
                  <a:pt x="1427967" y="601250"/>
                </a:cubicBezTo>
                <a:cubicBezTo>
                  <a:pt x="1457015" y="606531"/>
                  <a:pt x="1486468" y="609287"/>
                  <a:pt x="1515649" y="613776"/>
                </a:cubicBezTo>
                <a:cubicBezTo>
                  <a:pt x="1540751" y="617638"/>
                  <a:pt x="1565817" y="621759"/>
                  <a:pt x="1590805" y="626302"/>
                </a:cubicBezTo>
                <a:cubicBezTo>
                  <a:pt x="1618726" y="631378"/>
                  <a:pt x="1674498" y="642418"/>
                  <a:pt x="1703540" y="651354"/>
                </a:cubicBezTo>
                <a:cubicBezTo>
                  <a:pt x="1741399" y="663003"/>
                  <a:pt x="1777846" y="679325"/>
                  <a:pt x="1816274" y="688932"/>
                </a:cubicBezTo>
                <a:cubicBezTo>
                  <a:pt x="1879187" y="704660"/>
                  <a:pt x="1850046" y="696014"/>
                  <a:pt x="1903956" y="713984"/>
                </a:cubicBezTo>
                <a:cubicBezTo>
                  <a:pt x="1912307" y="726510"/>
                  <a:pt x="1917443" y="741924"/>
                  <a:pt x="1929008" y="751562"/>
                </a:cubicBezTo>
                <a:cubicBezTo>
                  <a:pt x="1946435" y="766085"/>
                  <a:pt x="1992854" y="782330"/>
                  <a:pt x="2016690" y="789140"/>
                </a:cubicBezTo>
                <a:cubicBezTo>
                  <a:pt x="2033243" y="793869"/>
                  <a:pt x="2050241" y="796937"/>
                  <a:pt x="2066794" y="801666"/>
                </a:cubicBezTo>
                <a:cubicBezTo>
                  <a:pt x="2079490" y="805293"/>
                  <a:pt x="2091323" y="812184"/>
                  <a:pt x="2104373" y="814192"/>
                </a:cubicBezTo>
                <a:cubicBezTo>
                  <a:pt x="2145847" y="820573"/>
                  <a:pt x="2187902" y="822325"/>
                  <a:pt x="2229633" y="826718"/>
                </a:cubicBezTo>
                <a:lnTo>
                  <a:pt x="2342367" y="839244"/>
                </a:lnTo>
                <a:cubicBezTo>
                  <a:pt x="2468655" y="881340"/>
                  <a:pt x="2272766" y="817111"/>
                  <a:pt x="2430049" y="864296"/>
                </a:cubicBezTo>
                <a:cubicBezTo>
                  <a:pt x="2455342" y="871884"/>
                  <a:pt x="2480153" y="880997"/>
                  <a:pt x="2505205" y="889348"/>
                </a:cubicBezTo>
                <a:lnTo>
                  <a:pt x="2580362" y="914400"/>
                </a:lnTo>
                <a:cubicBezTo>
                  <a:pt x="2592888" y="918576"/>
                  <a:pt x="2605131" y="923725"/>
                  <a:pt x="2617940" y="926927"/>
                </a:cubicBezTo>
                <a:cubicBezTo>
                  <a:pt x="2634641" y="931102"/>
                  <a:pt x="2651555" y="934506"/>
                  <a:pt x="2668044" y="939453"/>
                </a:cubicBezTo>
                <a:cubicBezTo>
                  <a:pt x="2693337" y="947041"/>
                  <a:pt x="2717581" y="958100"/>
                  <a:pt x="2743200" y="964505"/>
                </a:cubicBezTo>
                <a:lnTo>
                  <a:pt x="2793304" y="977031"/>
                </a:lnTo>
                <a:cubicBezTo>
                  <a:pt x="2805830" y="985382"/>
                  <a:pt x="2817125" y="995969"/>
                  <a:pt x="2830882" y="1002083"/>
                </a:cubicBezTo>
                <a:cubicBezTo>
                  <a:pt x="2857026" y="1013702"/>
                  <a:pt x="2923019" y="1033036"/>
                  <a:pt x="2956142" y="1039661"/>
                </a:cubicBezTo>
                <a:cubicBezTo>
                  <a:pt x="2981047" y="1044642"/>
                  <a:pt x="3006247" y="1048012"/>
                  <a:pt x="3031299" y="1052187"/>
                </a:cubicBezTo>
                <a:lnTo>
                  <a:pt x="3219189" y="1114817"/>
                </a:lnTo>
                <a:cubicBezTo>
                  <a:pt x="3255004" y="1126755"/>
                  <a:pt x="3267550" y="1132005"/>
                  <a:pt x="3306871" y="1139869"/>
                </a:cubicBezTo>
                <a:cubicBezTo>
                  <a:pt x="3331775" y="1144850"/>
                  <a:pt x="3356632" y="1152069"/>
                  <a:pt x="3382027" y="1152395"/>
                </a:cubicBezTo>
                <a:cubicBezTo>
                  <a:pt x="3682627" y="1156249"/>
                  <a:pt x="3983276" y="1152395"/>
                  <a:pt x="4283901" y="1152395"/>
                </a:cubicBezTo>
              </a:path>
            </a:pathLst>
          </a:custGeom>
          <a:ln w="38100">
            <a:solidFill>
              <a:srgbClr val="0000FF"/>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rgbClr val="0000FF"/>
              </a:solidFill>
            </a:endParaRPr>
          </a:p>
        </p:txBody>
      </p:sp>
      <p:sp>
        <p:nvSpPr>
          <p:cNvPr id="20" name="Freeform 19"/>
          <p:cNvSpPr/>
          <p:nvPr/>
        </p:nvSpPr>
        <p:spPr>
          <a:xfrm>
            <a:off x="3352801" y="2987675"/>
            <a:ext cx="4422775" cy="1252538"/>
          </a:xfrm>
          <a:custGeom>
            <a:avLst/>
            <a:gdLst>
              <a:gd name="connsiteX0" fmla="*/ 0 w 4423249"/>
              <a:gd name="connsiteY0" fmla="*/ 0 h 1252602"/>
              <a:gd name="connsiteX1" fmla="*/ 62630 w 4423249"/>
              <a:gd name="connsiteY1" fmla="*/ 12526 h 1252602"/>
              <a:gd name="connsiteX2" fmla="*/ 162838 w 4423249"/>
              <a:gd name="connsiteY2" fmla="*/ 25052 h 1252602"/>
              <a:gd name="connsiteX3" fmla="*/ 237995 w 4423249"/>
              <a:gd name="connsiteY3" fmla="*/ 50104 h 1252602"/>
              <a:gd name="connsiteX4" fmla="*/ 275573 w 4423249"/>
              <a:gd name="connsiteY4" fmla="*/ 75156 h 1252602"/>
              <a:gd name="connsiteX5" fmla="*/ 313151 w 4423249"/>
              <a:gd name="connsiteY5" fmla="*/ 87682 h 1252602"/>
              <a:gd name="connsiteX6" fmla="*/ 713984 w 4423249"/>
              <a:gd name="connsiteY6" fmla="*/ 100208 h 1252602"/>
              <a:gd name="connsiteX7" fmla="*/ 789140 w 4423249"/>
              <a:gd name="connsiteY7" fmla="*/ 125260 h 1252602"/>
              <a:gd name="connsiteX8" fmla="*/ 926926 w 4423249"/>
              <a:gd name="connsiteY8" fmla="*/ 150312 h 1252602"/>
              <a:gd name="connsiteX9" fmla="*/ 989556 w 4423249"/>
              <a:gd name="connsiteY9" fmla="*/ 187890 h 1252602"/>
              <a:gd name="connsiteX10" fmla="*/ 1027134 w 4423249"/>
              <a:gd name="connsiteY10" fmla="*/ 200416 h 1252602"/>
              <a:gd name="connsiteX11" fmla="*/ 1102290 w 4423249"/>
              <a:gd name="connsiteY11" fmla="*/ 237994 h 1252602"/>
              <a:gd name="connsiteX12" fmla="*/ 1277655 w 4423249"/>
              <a:gd name="connsiteY12" fmla="*/ 250520 h 1252602"/>
              <a:gd name="connsiteX13" fmla="*/ 1352811 w 4423249"/>
              <a:gd name="connsiteY13" fmla="*/ 275572 h 1252602"/>
              <a:gd name="connsiteX14" fmla="*/ 1427967 w 4423249"/>
              <a:gd name="connsiteY14" fmla="*/ 350728 h 1252602"/>
              <a:gd name="connsiteX15" fmla="*/ 1503123 w 4423249"/>
              <a:gd name="connsiteY15" fmla="*/ 413358 h 1252602"/>
              <a:gd name="connsiteX16" fmla="*/ 1678488 w 4423249"/>
              <a:gd name="connsiteY16" fmla="*/ 450937 h 1252602"/>
              <a:gd name="connsiteX17" fmla="*/ 1778696 w 4423249"/>
              <a:gd name="connsiteY17" fmla="*/ 463463 h 1252602"/>
              <a:gd name="connsiteX18" fmla="*/ 1954060 w 4423249"/>
              <a:gd name="connsiteY18" fmla="*/ 488515 h 1252602"/>
              <a:gd name="connsiteX19" fmla="*/ 2029216 w 4423249"/>
              <a:gd name="connsiteY19" fmla="*/ 526093 h 1252602"/>
              <a:gd name="connsiteX20" fmla="*/ 2054268 w 4423249"/>
              <a:gd name="connsiteY20" fmla="*/ 563671 h 1252602"/>
              <a:gd name="connsiteX21" fmla="*/ 2091847 w 4423249"/>
              <a:gd name="connsiteY21" fmla="*/ 588723 h 1252602"/>
              <a:gd name="connsiteX22" fmla="*/ 2141951 w 4423249"/>
              <a:gd name="connsiteY22" fmla="*/ 626301 h 1252602"/>
              <a:gd name="connsiteX23" fmla="*/ 2179529 w 4423249"/>
              <a:gd name="connsiteY23" fmla="*/ 651353 h 1252602"/>
              <a:gd name="connsiteX24" fmla="*/ 2217107 w 4423249"/>
              <a:gd name="connsiteY24" fmla="*/ 688931 h 1252602"/>
              <a:gd name="connsiteX25" fmla="*/ 2292263 w 4423249"/>
              <a:gd name="connsiteY25" fmla="*/ 713983 h 1252602"/>
              <a:gd name="connsiteX26" fmla="*/ 2329841 w 4423249"/>
              <a:gd name="connsiteY26" fmla="*/ 739035 h 1252602"/>
              <a:gd name="connsiteX27" fmla="*/ 2505205 w 4423249"/>
              <a:gd name="connsiteY27" fmla="*/ 764087 h 1252602"/>
              <a:gd name="connsiteX28" fmla="*/ 2605414 w 4423249"/>
              <a:gd name="connsiteY28" fmla="*/ 814191 h 1252602"/>
              <a:gd name="connsiteX29" fmla="*/ 2655518 w 4423249"/>
              <a:gd name="connsiteY29" fmla="*/ 826717 h 1252602"/>
              <a:gd name="connsiteX30" fmla="*/ 2730674 w 4423249"/>
              <a:gd name="connsiteY30" fmla="*/ 851769 h 1252602"/>
              <a:gd name="connsiteX31" fmla="*/ 2793304 w 4423249"/>
              <a:gd name="connsiteY31" fmla="*/ 864295 h 1252602"/>
              <a:gd name="connsiteX32" fmla="*/ 2830882 w 4423249"/>
              <a:gd name="connsiteY32" fmla="*/ 889347 h 1252602"/>
              <a:gd name="connsiteX33" fmla="*/ 2880986 w 4423249"/>
              <a:gd name="connsiteY33" fmla="*/ 901874 h 1252602"/>
              <a:gd name="connsiteX34" fmla="*/ 2918564 w 4423249"/>
              <a:gd name="connsiteY34" fmla="*/ 914400 h 1252602"/>
              <a:gd name="connsiteX35" fmla="*/ 3006247 w 4423249"/>
              <a:gd name="connsiteY35" fmla="*/ 939452 h 1252602"/>
              <a:gd name="connsiteX36" fmla="*/ 3118981 w 4423249"/>
              <a:gd name="connsiteY36" fmla="*/ 989556 h 1252602"/>
              <a:gd name="connsiteX37" fmla="*/ 3156559 w 4423249"/>
              <a:gd name="connsiteY37" fmla="*/ 1002082 h 1252602"/>
              <a:gd name="connsiteX38" fmla="*/ 3194137 w 4423249"/>
              <a:gd name="connsiteY38" fmla="*/ 1014608 h 1252602"/>
              <a:gd name="connsiteX39" fmla="*/ 3231715 w 4423249"/>
              <a:gd name="connsiteY39" fmla="*/ 1039660 h 1252602"/>
              <a:gd name="connsiteX40" fmla="*/ 3306871 w 4423249"/>
              <a:gd name="connsiteY40" fmla="*/ 1064712 h 1252602"/>
              <a:gd name="connsiteX41" fmla="*/ 3294345 w 4423249"/>
              <a:gd name="connsiteY41" fmla="*/ 1027134 h 1252602"/>
              <a:gd name="connsiteX42" fmla="*/ 3344449 w 4423249"/>
              <a:gd name="connsiteY42" fmla="*/ 1039660 h 1252602"/>
              <a:gd name="connsiteX43" fmla="*/ 3419605 w 4423249"/>
              <a:gd name="connsiteY43" fmla="*/ 1052186 h 1252602"/>
              <a:gd name="connsiteX44" fmla="*/ 3544866 w 4423249"/>
              <a:gd name="connsiteY44" fmla="*/ 1152394 h 1252602"/>
              <a:gd name="connsiteX45" fmla="*/ 3582444 w 4423249"/>
              <a:gd name="connsiteY45" fmla="*/ 1177446 h 1252602"/>
              <a:gd name="connsiteX46" fmla="*/ 3695178 w 4423249"/>
              <a:gd name="connsiteY46" fmla="*/ 1215024 h 1252602"/>
              <a:gd name="connsiteX47" fmla="*/ 3732756 w 4423249"/>
              <a:gd name="connsiteY47" fmla="*/ 1227550 h 1252602"/>
              <a:gd name="connsiteX48" fmla="*/ 3770334 w 4423249"/>
              <a:gd name="connsiteY48" fmla="*/ 1252602 h 1252602"/>
              <a:gd name="connsiteX49" fmla="*/ 4058433 w 4423249"/>
              <a:gd name="connsiteY49" fmla="*/ 1240076 h 1252602"/>
              <a:gd name="connsiteX50" fmla="*/ 4096011 w 4423249"/>
              <a:gd name="connsiteY50" fmla="*/ 1215024 h 1252602"/>
              <a:gd name="connsiteX51" fmla="*/ 4171167 w 4423249"/>
              <a:gd name="connsiteY51" fmla="*/ 1189972 h 1252602"/>
              <a:gd name="connsiteX52" fmla="*/ 4271375 w 4423249"/>
              <a:gd name="connsiteY52" fmla="*/ 1152394 h 1252602"/>
              <a:gd name="connsiteX53" fmla="*/ 4296427 w 4423249"/>
              <a:gd name="connsiteY53" fmla="*/ 1114816 h 1252602"/>
              <a:gd name="connsiteX54" fmla="*/ 4334005 w 4423249"/>
              <a:gd name="connsiteY54" fmla="*/ 1089764 h 1252602"/>
              <a:gd name="connsiteX55" fmla="*/ 4396636 w 4423249"/>
              <a:gd name="connsiteY55" fmla="*/ 1039660 h 1252602"/>
              <a:gd name="connsiteX56" fmla="*/ 4421688 w 4423249"/>
              <a:gd name="connsiteY56" fmla="*/ 1002082 h 1252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423249" h="1252602">
                <a:moveTo>
                  <a:pt x="0" y="0"/>
                </a:moveTo>
                <a:cubicBezTo>
                  <a:pt x="20877" y="4175"/>
                  <a:pt x="41587" y="9289"/>
                  <a:pt x="62630" y="12526"/>
                </a:cubicBezTo>
                <a:cubicBezTo>
                  <a:pt x="95901" y="17645"/>
                  <a:pt x="129923" y="17999"/>
                  <a:pt x="162838" y="25052"/>
                </a:cubicBezTo>
                <a:cubicBezTo>
                  <a:pt x="188659" y="30585"/>
                  <a:pt x="237995" y="50104"/>
                  <a:pt x="237995" y="50104"/>
                </a:cubicBezTo>
                <a:cubicBezTo>
                  <a:pt x="250521" y="58455"/>
                  <a:pt x="262108" y="68423"/>
                  <a:pt x="275573" y="75156"/>
                </a:cubicBezTo>
                <a:cubicBezTo>
                  <a:pt x="287383" y="81061"/>
                  <a:pt x="299969" y="86929"/>
                  <a:pt x="313151" y="87682"/>
                </a:cubicBezTo>
                <a:cubicBezTo>
                  <a:pt x="446610" y="95308"/>
                  <a:pt x="580373" y="96033"/>
                  <a:pt x="713984" y="100208"/>
                </a:cubicBezTo>
                <a:cubicBezTo>
                  <a:pt x="739036" y="108559"/>
                  <a:pt x="763092" y="120919"/>
                  <a:pt x="789140" y="125260"/>
                </a:cubicBezTo>
                <a:cubicBezTo>
                  <a:pt x="885296" y="141286"/>
                  <a:pt x="839392" y="132805"/>
                  <a:pt x="926926" y="150312"/>
                </a:cubicBezTo>
                <a:cubicBezTo>
                  <a:pt x="947803" y="162838"/>
                  <a:pt x="967780" y="177002"/>
                  <a:pt x="989556" y="187890"/>
                </a:cubicBezTo>
                <a:cubicBezTo>
                  <a:pt x="1001366" y="193795"/>
                  <a:pt x="1015324" y="194511"/>
                  <a:pt x="1027134" y="200416"/>
                </a:cubicBezTo>
                <a:cubicBezTo>
                  <a:pt x="1063512" y="218605"/>
                  <a:pt x="1061118" y="233150"/>
                  <a:pt x="1102290" y="237994"/>
                </a:cubicBezTo>
                <a:cubicBezTo>
                  <a:pt x="1160493" y="244841"/>
                  <a:pt x="1219200" y="246345"/>
                  <a:pt x="1277655" y="250520"/>
                </a:cubicBezTo>
                <a:cubicBezTo>
                  <a:pt x="1302707" y="258871"/>
                  <a:pt x="1334138" y="256899"/>
                  <a:pt x="1352811" y="275572"/>
                </a:cubicBezTo>
                <a:lnTo>
                  <a:pt x="1427967" y="350728"/>
                </a:lnTo>
                <a:cubicBezTo>
                  <a:pt x="1446875" y="369636"/>
                  <a:pt x="1475719" y="403393"/>
                  <a:pt x="1503123" y="413358"/>
                </a:cubicBezTo>
                <a:cubicBezTo>
                  <a:pt x="1547750" y="429586"/>
                  <a:pt x="1628544" y="443802"/>
                  <a:pt x="1678488" y="450937"/>
                </a:cubicBezTo>
                <a:cubicBezTo>
                  <a:pt x="1711812" y="455698"/>
                  <a:pt x="1745342" y="458915"/>
                  <a:pt x="1778696" y="463463"/>
                </a:cubicBezTo>
                <a:lnTo>
                  <a:pt x="1954060" y="488515"/>
                </a:lnTo>
                <a:cubicBezTo>
                  <a:pt x="1984623" y="498703"/>
                  <a:pt x="2004934" y="501811"/>
                  <a:pt x="2029216" y="526093"/>
                </a:cubicBezTo>
                <a:cubicBezTo>
                  <a:pt x="2039861" y="536738"/>
                  <a:pt x="2043623" y="553026"/>
                  <a:pt x="2054268" y="563671"/>
                </a:cubicBezTo>
                <a:cubicBezTo>
                  <a:pt x="2064913" y="574316"/>
                  <a:pt x="2079596" y="579973"/>
                  <a:pt x="2091847" y="588723"/>
                </a:cubicBezTo>
                <a:cubicBezTo>
                  <a:pt x="2108835" y="600857"/>
                  <a:pt x="2124963" y="614167"/>
                  <a:pt x="2141951" y="626301"/>
                </a:cubicBezTo>
                <a:cubicBezTo>
                  <a:pt x="2154201" y="635051"/>
                  <a:pt x="2167964" y="641715"/>
                  <a:pt x="2179529" y="651353"/>
                </a:cubicBezTo>
                <a:cubicBezTo>
                  <a:pt x="2193138" y="662694"/>
                  <a:pt x="2201622" y="680328"/>
                  <a:pt x="2217107" y="688931"/>
                </a:cubicBezTo>
                <a:cubicBezTo>
                  <a:pt x="2240191" y="701755"/>
                  <a:pt x="2270291" y="699335"/>
                  <a:pt x="2292263" y="713983"/>
                </a:cubicBezTo>
                <a:cubicBezTo>
                  <a:pt x="2304789" y="722334"/>
                  <a:pt x="2316376" y="732302"/>
                  <a:pt x="2329841" y="739035"/>
                </a:cubicBezTo>
                <a:cubicBezTo>
                  <a:pt x="2378036" y="763133"/>
                  <a:pt x="2470002" y="760887"/>
                  <a:pt x="2505205" y="764087"/>
                </a:cubicBezTo>
                <a:cubicBezTo>
                  <a:pt x="2538608" y="780788"/>
                  <a:pt x="2569183" y="805133"/>
                  <a:pt x="2605414" y="814191"/>
                </a:cubicBezTo>
                <a:cubicBezTo>
                  <a:pt x="2622115" y="818366"/>
                  <a:pt x="2639029" y="821770"/>
                  <a:pt x="2655518" y="826717"/>
                </a:cubicBezTo>
                <a:cubicBezTo>
                  <a:pt x="2680811" y="834305"/>
                  <a:pt x="2704780" y="846590"/>
                  <a:pt x="2730674" y="851769"/>
                </a:cubicBezTo>
                <a:lnTo>
                  <a:pt x="2793304" y="864295"/>
                </a:lnTo>
                <a:cubicBezTo>
                  <a:pt x="2805830" y="872646"/>
                  <a:pt x="2817045" y="883417"/>
                  <a:pt x="2830882" y="889347"/>
                </a:cubicBezTo>
                <a:cubicBezTo>
                  <a:pt x="2846705" y="896129"/>
                  <a:pt x="2864433" y="897144"/>
                  <a:pt x="2880986" y="901874"/>
                </a:cubicBezTo>
                <a:cubicBezTo>
                  <a:pt x="2893682" y="905501"/>
                  <a:pt x="2905868" y="910773"/>
                  <a:pt x="2918564" y="914400"/>
                </a:cubicBezTo>
                <a:cubicBezTo>
                  <a:pt x="3028672" y="945859"/>
                  <a:pt x="2916139" y="909417"/>
                  <a:pt x="3006247" y="939452"/>
                </a:cubicBezTo>
                <a:cubicBezTo>
                  <a:pt x="3065797" y="979152"/>
                  <a:pt x="3029543" y="959743"/>
                  <a:pt x="3118981" y="989556"/>
                </a:cubicBezTo>
                <a:lnTo>
                  <a:pt x="3156559" y="1002082"/>
                </a:lnTo>
                <a:cubicBezTo>
                  <a:pt x="3169085" y="1006257"/>
                  <a:pt x="3183151" y="1007284"/>
                  <a:pt x="3194137" y="1014608"/>
                </a:cubicBezTo>
                <a:cubicBezTo>
                  <a:pt x="3206663" y="1022959"/>
                  <a:pt x="3217958" y="1033546"/>
                  <a:pt x="3231715" y="1039660"/>
                </a:cubicBezTo>
                <a:cubicBezTo>
                  <a:pt x="3255846" y="1050385"/>
                  <a:pt x="3306871" y="1064712"/>
                  <a:pt x="3306871" y="1064712"/>
                </a:cubicBezTo>
                <a:cubicBezTo>
                  <a:pt x="3302696" y="1052186"/>
                  <a:pt x="3283359" y="1034458"/>
                  <a:pt x="3294345" y="1027134"/>
                </a:cubicBezTo>
                <a:cubicBezTo>
                  <a:pt x="3308669" y="1017585"/>
                  <a:pt x="3327568" y="1036284"/>
                  <a:pt x="3344449" y="1039660"/>
                </a:cubicBezTo>
                <a:cubicBezTo>
                  <a:pt x="3369353" y="1044641"/>
                  <a:pt x="3394553" y="1048011"/>
                  <a:pt x="3419605" y="1052186"/>
                </a:cubicBezTo>
                <a:cubicBezTo>
                  <a:pt x="3491000" y="1123580"/>
                  <a:pt x="3450057" y="1089188"/>
                  <a:pt x="3544866" y="1152394"/>
                </a:cubicBezTo>
                <a:cubicBezTo>
                  <a:pt x="3557392" y="1160745"/>
                  <a:pt x="3568162" y="1172685"/>
                  <a:pt x="3582444" y="1177446"/>
                </a:cubicBezTo>
                <a:lnTo>
                  <a:pt x="3695178" y="1215024"/>
                </a:lnTo>
                <a:cubicBezTo>
                  <a:pt x="3707704" y="1219199"/>
                  <a:pt x="3721770" y="1220226"/>
                  <a:pt x="3732756" y="1227550"/>
                </a:cubicBezTo>
                <a:lnTo>
                  <a:pt x="3770334" y="1252602"/>
                </a:lnTo>
                <a:cubicBezTo>
                  <a:pt x="3866367" y="1248427"/>
                  <a:pt x="3962943" y="1251094"/>
                  <a:pt x="4058433" y="1240076"/>
                </a:cubicBezTo>
                <a:cubicBezTo>
                  <a:pt x="4073388" y="1238350"/>
                  <a:pt x="4082254" y="1221138"/>
                  <a:pt x="4096011" y="1215024"/>
                </a:cubicBezTo>
                <a:cubicBezTo>
                  <a:pt x="4120142" y="1204299"/>
                  <a:pt x="4149195" y="1204620"/>
                  <a:pt x="4171167" y="1189972"/>
                </a:cubicBezTo>
                <a:cubicBezTo>
                  <a:pt x="4226459" y="1153110"/>
                  <a:pt x="4193983" y="1167872"/>
                  <a:pt x="4271375" y="1152394"/>
                </a:cubicBezTo>
                <a:cubicBezTo>
                  <a:pt x="4279726" y="1139868"/>
                  <a:pt x="4285782" y="1125461"/>
                  <a:pt x="4296427" y="1114816"/>
                </a:cubicBezTo>
                <a:cubicBezTo>
                  <a:pt x="4307072" y="1104171"/>
                  <a:pt x="4322249" y="1099168"/>
                  <a:pt x="4334005" y="1089764"/>
                </a:cubicBezTo>
                <a:cubicBezTo>
                  <a:pt x="4423249" y="1018370"/>
                  <a:pt x="4280976" y="1116767"/>
                  <a:pt x="4396636" y="1039660"/>
                </a:cubicBezTo>
                <a:lnTo>
                  <a:pt x="4421688" y="1002082"/>
                </a:ln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rgbClr val="000000"/>
              </a:solidFill>
            </a:endParaRPr>
          </a:p>
        </p:txBody>
      </p:sp>
      <p:sp>
        <p:nvSpPr>
          <p:cNvPr id="21" name="TextBox 20"/>
          <p:cNvSpPr txBox="1">
            <a:spLocks noChangeArrowheads="1"/>
          </p:cNvSpPr>
          <p:nvPr/>
        </p:nvSpPr>
        <p:spPr bwMode="auto">
          <a:xfrm>
            <a:off x="3124200" y="2133600"/>
            <a:ext cx="1492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1">
                <a:solidFill>
                  <a:srgbClr val="FF0000"/>
                </a:solidFill>
              </a:rPr>
              <a:t>Underfitting</a:t>
            </a:r>
          </a:p>
        </p:txBody>
      </p:sp>
      <p:sp>
        <p:nvSpPr>
          <p:cNvPr id="22" name="TextBox 21"/>
          <p:cNvSpPr txBox="1">
            <a:spLocks noChangeArrowheads="1"/>
          </p:cNvSpPr>
          <p:nvPr/>
        </p:nvSpPr>
        <p:spPr bwMode="auto">
          <a:xfrm>
            <a:off x="7086601" y="2133600"/>
            <a:ext cx="1350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1">
                <a:solidFill>
                  <a:srgbClr val="FF0000"/>
                </a:solidFill>
              </a:rPr>
              <a:t>Overfitting</a:t>
            </a:r>
          </a:p>
        </p:txBody>
      </p:sp>
      <p:cxnSp>
        <p:nvCxnSpPr>
          <p:cNvPr id="26" name="Straight Arrow Connector 25"/>
          <p:cNvCxnSpPr/>
          <p:nvPr/>
        </p:nvCxnSpPr>
        <p:spPr>
          <a:xfrm rot="5400000">
            <a:off x="3620294" y="2780506"/>
            <a:ext cx="533400" cy="158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5400000">
            <a:off x="7123907" y="3239295"/>
            <a:ext cx="1295400" cy="1587"/>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200400" y="2514600"/>
            <a:ext cx="5334000" cy="19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9" name="Rectangle 8"/>
          <p:cNvSpPr/>
          <p:nvPr/>
        </p:nvSpPr>
        <p:spPr>
          <a:xfrm>
            <a:off x="3219450" y="3976981"/>
            <a:ext cx="5753100" cy="19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grpSp>
        <p:nvGrpSpPr>
          <p:cNvPr id="66573" name="Group 12"/>
          <p:cNvGrpSpPr>
            <a:grpSpLocks/>
          </p:cNvGrpSpPr>
          <p:nvPr/>
        </p:nvGrpSpPr>
        <p:grpSpPr bwMode="auto">
          <a:xfrm>
            <a:off x="2944814" y="2771776"/>
            <a:ext cx="5329237" cy="3629025"/>
            <a:chOff x="1535668" y="2667794"/>
            <a:chExt cx="5328262" cy="3630493"/>
          </a:xfrm>
        </p:grpSpPr>
        <p:cxnSp>
          <p:nvCxnSpPr>
            <p:cNvPr id="11" name="Straight Arrow Connector 10"/>
            <p:cNvCxnSpPr/>
            <p:nvPr/>
          </p:nvCxnSpPr>
          <p:spPr>
            <a:xfrm rot="5400000" flipH="1" flipV="1">
              <a:off x="304640" y="4267054"/>
              <a:ext cx="3200107"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05487" y="5867901"/>
              <a:ext cx="4418791"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6577" name="TextBox 7"/>
            <p:cNvSpPr txBox="1">
              <a:spLocks noChangeArrowheads="1"/>
            </p:cNvSpPr>
            <p:nvPr/>
          </p:nvSpPr>
          <p:spPr bwMode="auto">
            <a:xfrm>
              <a:off x="3550796" y="5867400"/>
              <a:ext cx="13260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Complexity</a:t>
              </a:r>
            </a:p>
          </p:txBody>
        </p:sp>
        <p:sp>
          <p:nvSpPr>
            <p:cNvPr id="66578" name="TextBox 8"/>
            <p:cNvSpPr txBox="1">
              <a:spLocks noChangeArrowheads="1"/>
            </p:cNvSpPr>
            <p:nvPr/>
          </p:nvSpPr>
          <p:spPr bwMode="auto">
            <a:xfrm>
              <a:off x="5791200" y="5867400"/>
              <a:ext cx="107273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100">
                  <a:solidFill>
                    <a:srgbClr val="000000"/>
                  </a:solidFill>
                </a:rPr>
                <a:t>Low Bias</a:t>
              </a:r>
            </a:p>
            <a:p>
              <a:pPr eaLnBrk="1" hangingPunct="1">
                <a:spcBef>
                  <a:spcPct val="0"/>
                </a:spcBef>
                <a:buFontTx/>
                <a:buNone/>
              </a:pPr>
              <a:r>
                <a:rPr lang="en-US" altLang="en-US" sz="1100">
                  <a:solidFill>
                    <a:srgbClr val="000000"/>
                  </a:solidFill>
                </a:rPr>
                <a:t>High Variance</a:t>
              </a:r>
            </a:p>
          </p:txBody>
        </p:sp>
        <p:sp>
          <p:nvSpPr>
            <p:cNvPr id="66579" name="TextBox 9"/>
            <p:cNvSpPr txBox="1">
              <a:spLocks noChangeArrowheads="1"/>
            </p:cNvSpPr>
            <p:nvPr/>
          </p:nvSpPr>
          <p:spPr bwMode="auto">
            <a:xfrm>
              <a:off x="1676400" y="5867400"/>
              <a:ext cx="104067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100">
                  <a:solidFill>
                    <a:srgbClr val="000000"/>
                  </a:solidFill>
                </a:rPr>
                <a:t>High Bias</a:t>
              </a:r>
            </a:p>
            <a:p>
              <a:pPr eaLnBrk="1" hangingPunct="1">
                <a:spcBef>
                  <a:spcPct val="0"/>
                </a:spcBef>
                <a:buFontTx/>
                <a:buNone/>
              </a:pPr>
              <a:r>
                <a:rPr lang="en-US" altLang="en-US" sz="1100">
                  <a:solidFill>
                    <a:srgbClr val="000000"/>
                  </a:solidFill>
                </a:rPr>
                <a:t>Low Variance</a:t>
              </a:r>
            </a:p>
          </p:txBody>
        </p:sp>
        <p:sp>
          <p:nvSpPr>
            <p:cNvPr id="66580" name="TextBox 10"/>
            <p:cNvSpPr txBox="1">
              <a:spLocks noChangeArrowheads="1"/>
            </p:cNvSpPr>
            <p:nvPr/>
          </p:nvSpPr>
          <p:spPr bwMode="auto">
            <a:xfrm rot="-5400000">
              <a:off x="1371520" y="4141636"/>
              <a:ext cx="6976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Error</a:t>
              </a:r>
            </a:p>
          </p:txBody>
        </p:sp>
      </p:grpSp>
      <p:sp>
        <p:nvSpPr>
          <p:cNvPr id="23" name="TextBox 22"/>
          <p:cNvSpPr txBox="1"/>
          <p:nvPr/>
        </p:nvSpPr>
        <p:spPr>
          <a:xfrm>
            <a:off x="8999538" y="6581776"/>
            <a:ext cx="1668462" cy="276225"/>
          </a:xfrm>
          <a:prstGeom prst="rect">
            <a:avLst/>
          </a:prstGeom>
          <a:noFill/>
        </p:spPr>
        <p:txBody>
          <a:bodyPr wrap="none">
            <a:spAutoFit/>
          </a:bodyPr>
          <a:lstStyle/>
          <a:p>
            <a:pPr>
              <a:defRPr/>
            </a:pPr>
            <a:r>
              <a:rPr lang="en-US" sz="1200" dirty="0">
                <a:solidFill>
                  <a:srgbClr val="FFFFFF">
                    <a:lumMod val="65000"/>
                  </a:srgbClr>
                </a:solidFill>
                <a:latin typeface="Arial" charset="0"/>
              </a:rPr>
              <a:t>Slide credit: D. </a:t>
            </a:r>
            <a:r>
              <a:rPr lang="en-US" sz="1200" dirty="0" err="1">
                <a:solidFill>
                  <a:srgbClr val="FFFFFF">
                    <a:lumMod val="65000"/>
                  </a:srgbClr>
                </a:solidFill>
                <a:latin typeface="Arial" charset="0"/>
              </a:rPr>
              <a:t>Hoiem</a:t>
            </a:r>
            <a:endParaRPr lang="en-US" sz="1200" dirty="0">
              <a:solidFill>
                <a:srgbClr val="FFFFFF">
                  <a:lumMod val="65000"/>
                </a:srgbClr>
              </a:solidFill>
              <a:latin typeface="Arial" charset="0"/>
            </a:endParaRPr>
          </a:p>
        </p:txBody>
      </p:sp>
    </p:spTree>
    <p:extLst>
      <p:ext uri="{BB962C8B-B14F-4D97-AF65-F5344CB8AC3E}">
        <p14:creationId xmlns:p14="http://schemas.microsoft.com/office/powerpoint/2010/main" val="7285988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2" presetClass="exit" presetSubtype="2" fill="hold" grpId="0" nodeType="withEffect">
                                  <p:stCondLst>
                                    <p:cond delay="0"/>
                                  </p:stCondLst>
                                  <p:childTnLst>
                                    <p:anim calcmode="lin" valueType="num">
                                      <p:cBhvr additive="base">
                                        <p:cTn id="8" dur="1000"/>
                                        <p:tgtEl>
                                          <p:spTgt spid="9"/>
                                        </p:tgtEl>
                                        <p:attrNameLst>
                                          <p:attrName>ppt_x</p:attrName>
                                        </p:attrNameLst>
                                      </p:cBhvr>
                                      <p:tavLst>
                                        <p:tav tm="0">
                                          <p:val>
                                            <p:strVal val="ppt_x"/>
                                          </p:val>
                                        </p:tav>
                                        <p:tav tm="100000">
                                          <p:val>
                                            <p:strVal val="1+ppt_w/2"/>
                                          </p:val>
                                        </p:tav>
                                      </p:tavLst>
                                    </p:anim>
                                    <p:anim calcmode="lin" valueType="num">
                                      <p:cBhvr additive="base">
                                        <p:cTn id="9" dur="1000"/>
                                        <p:tgtEl>
                                          <p:spTgt spid="9"/>
                                        </p:tgtEl>
                                        <p:attrNameLst>
                                          <p:attrName>ppt_y</p:attrName>
                                        </p:attrNameLst>
                                      </p:cBhvr>
                                      <p:tavLst>
                                        <p:tav tm="0">
                                          <p:val>
                                            <p:strVal val="ppt_y"/>
                                          </p:val>
                                        </p:tav>
                                        <p:tav tm="100000">
                                          <p:val>
                                            <p:strVal val="ppt_y"/>
                                          </p:val>
                                        </p:tav>
                                      </p:tavLst>
                                    </p:anim>
                                    <p:set>
                                      <p:cBhvr>
                                        <p:cTn id="10" dur="1" fill="hold">
                                          <p:stCondLst>
                                            <p:cond delay="999"/>
                                          </p:stCondLst>
                                        </p:cTn>
                                        <p:tgtEl>
                                          <p:spTgt spid="9"/>
                                        </p:tgtEl>
                                        <p:attrNameLst>
                                          <p:attrName>style.visibility</p:attrName>
                                        </p:attrNameLst>
                                      </p:cBhvr>
                                      <p:to>
                                        <p:strVal val="hidden"/>
                                      </p:to>
                                    </p:set>
                                  </p:childTnLst>
                                </p:cTn>
                              </p:par>
                            </p:childTnLst>
                          </p:cTn>
                        </p:par>
                        <p:par>
                          <p:cTn id="11" fill="hold" nodeType="afterGroup">
                            <p:stCondLst>
                              <p:cond delay="1000"/>
                            </p:stCondLst>
                            <p:childTnLst>
                              <p:par>
                                <p:cTn id="12" presetID="1"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childTnLst>
                                </p:cTn>
                              </p:par>
                              <p:par>
                                <p:cTn id="18" presetID="2" presetClass="exit" presetSubtype="2" fill="hold" grpId="0" nodeType="withEffect">
                                  <p:stCondLst>
                                    <p:cond delay="0"/>
                                  </p:stCondLst>
                                  <p:childTnLst>
                                    <p:anim calcmode="lin" valueType="num">
                                      <p:cBhvr additive="base">
                                        <p:cTn id="19" dur="1000"/>
                                        <p:tgtEl>
                                          <p:spTgt spid="8"/>
                                        </p:tgtEl>
                                        <p:attrNameLst>
                                          <p:attrName>ppt_x</p:attrName>
                                        </p:attrNameLst>
                                      </p:cBhvr>
                                      <p:tavLst>
                                        <p:tav tm="0">
                                          <p:val>
                                            <p:strVal val="ppt_x"/>
                                          </p:val>
                                        </p:tav>
                                        <p:tav tm="100000">
                                          <p:val>
                                            <p:strVal val="1+ppt_w/2"/>
                                          </p:val>
                                        </p:tav>
                                      </p:tavLst>
                                    </p:anim>
                                    <p:anim calcmode="lin" valueType="num">
                                      <p:cBhvr additive="base">
                                        <p:cTn id="20" dur="1000"/>
                                        <p:tgtEl>
                                          <p:spTgt spid="8"/>
                                        </p:tgtEl>
                                        <p:attrNameLst>
                                          <p:attrName>ppt_y</p:attrName>
                                        </p:attrNameLst>
                                      </p:cBhvr>
                                      <p:tavLst>
                                        <p:tav tm="0">
                                          <p:val>
                                            <p:strVal val="ppt_y"/>
                                          </p:val>
                                        </p:tav>
                                        <p:tav tm="100000">
                                          <p:val>
                                            <p:strVal val="ppt_y"/>
                                          </p:val>
                                        </p:tav>
                                      </p:tavLst>
                                    </p:anim>
                                    <p:set>
                                      <p:cBhvr>
                                        <p:cTn id="21" dur="1" fill="hold">
                                          <p:stCondLst>
                                            <p:cond delay="999"/>
                                          </p:stCondLst>
                                        </p:cTn>
                                        <p:tgtEl>
                                          <p:spTgt spid="8"/>
                                        </p:tgtEl>
                                        <p:attrNameLst>
                                          <p:attrName>style.visibility</p:attrName>
                                        </p:attrNameLst>
                                      </p:cBhvr>
                                      <p:to>
                                        <p:strVal val="hidden"/>
                                      </p:to>
                                    </p:set>
                                  </p:childTnLst>
                                </p:cTn>
                              </p:par>
                            </p:childTnLst>
                          </p:cTn>
                        </p:par>
                        <p:par>
                          <p:cTn id="22" fill="hold" nodeType="afterGroup">
                            <p:stCondLst>
                              <p:cond delay="1000"/>
                            </p:stCondLst>
                            <p:childTnLst>
                              <p:par>
                                <p:cTn id="23" presetID="1"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21" grpId="0"/>
      <p:bldP spid="22" grpId="0"/>
      <p:bldP spid="8" grpId="0" animBg="1"/>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altLang="en-US" smtClean="0"/>
              <a:t>Bias-variance tradeoff</a:t>
            </a:r>
          </a:p>
        </p:txBody>
      </p:sp>
      <p:sp>
        <p:nvSpPr>
          <p:cNvPr id="10" name="Freeform 9"/>
          <p:cNvSpPr/>
          <p:nvPr/>
        </p:nvSpPr>
        <p:spPr>
          <a:xfrm>
            <a:off x="3465514" y="3957638"/>
            <a:ext cx="4359275" cy="1827212"/>
          </a:xfrm>
          <a:custGeom>
            <a:avLst/>
            <a:gdLst>
              <a:gd name="connsiteX0" fmla="*/ 0 w 4359058"/>
              <a:gd name="connsiteY0" fmla="*/ 0 h 1826490"/>
              <a:gd name="connsiteX1" fmla="*/ 413359 w 4359058"/>
              <a:gd name="connsiteY1" fmla="*/ 12526 h 1826490"/>
              <a:gd name="connsiteX2" fmla="*/ 450937 w 4359058"/>
              <a:gd name="connsiteY2" fmla="*/ 25052 h 1826490"/>
              <a:gd name="connsiteX3" fmla="*/ 488515 w 4359058"/>
              <a:gd name="connsiteY3" fmla="*/ 50104 h 1826490"/>
              <a:gd name="connsiteX4" fmla="*/ 551145 w 4359058"/>
              <a:gd name="connsiteY4" fmla="*/ 62630 h 1826490"/>
              <a:gd name="connsiteX5" fmla="*/ 601250 w 4359058"/>
              <a:gd name="connsiteY5" fmla="*/ 75156 h 1826490"/>
              <a:gd name="connsiteX6" fmla="*/ 676406 w 4359058"/>
              <a:gd name="connsiteY6" fmla="*/ 100208 h 1826490"/>
              <a:gd name="connsiteX7" fmla="*/ 713984 w 4359058"/>
              <a:gd name="connsiteY7" fmla="*/ 137786 h 1826490"/>
              <a:gd name="connsiteX8" fmla="*/ 764088 w 4359058"/>
              <a:gd name="connsiteY8" fmla="*/ 150312 h 1826490"/>
              <a:gd name="connsiteX9" fmla="*/ 876822 w 4359058"/>
              <a:gd name="connsiteY9" fmla="*/ 187890 h 1826490"/>
              <a:gd name="connsiteX10" fmla="*/ 914400 w 4359058"/>
              <a:gd name="connsiteY10" fmla="*/ 200416 h 1826490"/>
              <a:gd name="connsiteX11" fmla="*/ 977030 w 4359058"/>
              <a:gd name="connsiteY11" fmla="*/ 212942 h 1826490"/>
              <a:gd name="connsiteX12" fmla="*/ 1052187 w 4359058"/>
              <a:gd name="connsiteY12" fmla="*/ 237994 h 1826490"/>
              <a:gd name="connsiteX13" fmla="*/ 1089765 w 4359058"/>
              <a:gd name="connsiteY13" fmla="*/ 250520 h 1826490"/>
              <a:gd name="connsiteX14" fmla="*/ 1127343 w 4359058"/>
              <a:gd name="connsiteY14" fmla="*/ 288098 h 1826490"/>
              <a:gd name="connsiteX15" fmla="*/ 1164921 w 4359058"/>
              <a:gd name="connsiteY15" fmla="*/ 300624 h 1826490"/>
              <a:gd name="connsiteX16" fmla="*/ 1202499 w 4359058"/>
              <a:gd name="connsiteY16" fmla="*/ 325676 h 1826490"/>
              <a:gd name="connsiteX17" fmla="*/ 1215025 w 4359058"/>
              <a:gd name="connsiteY17" fmla="*/ 363254 h 1826490"/>
              <a:gd name="connsiteX18" fmla="*/ 1240077 w 4359058"/>
              <a:gd name="connsiteY18" fmla="*/ 388307 h 1826490"/>
              <a:gd name="connsiteX19" fmla="*/ 1277655 w 4359058"/>
              <a:gd name="connsiteY19" fmla="*/ 413359 h 1826490"/>
              <a:gd name="connsiteX20" fmla="*/ 1390389 w 4359058"/>
              <a:gd name="connsiteY20" fmla="*/ 438411 h 1826490"/>
              <a:gd name="connsiteX21" fmla="*/ 1465545 w 4359058"/>
              <a:gd name="connsiteY21" fmla="*/ 463463 h 1826490"/>
              <a:gd name="connsiteX22" fmla="*/ 1503124 w 4359058"/>
              <a:gd name="connsiteY22" fmla="*/ 475989 h 1826490"/>
              <a:gd name="connsiteX23" fmla="*/ 1590806 w 4359058"/>
              <a:gd name="connsiteY23" fmla="*/ 576197 h 1826490"/>
              <a:gd name="connsiteX24" fmla="*/ 1665962 w 4359058"/>
              <a:gd name="connsiteY24" fmla="*/ 663879 h 1826490"/>
              <a:gd name="connsiteX25" fmla="*/ 1703540 w 4359058"/>
              <a:gd name="connsiteY25" fmla="*/ 739035 h 1826490"/>
              <a:gd name="connsiteX26" fmla="*/ 1816274 w 4359058"/>
              <a:gd name="connsiteY26" fmla="*/ 801665 h 1826490"/>
              <a:gd name="connsiteX27" fmla="*/ 1891430 w 4359058"/>
              <a:gd name="connsiteY27" fmla="*/ 839243 h 1826490"/>
              <a:gd name="connsiteX28" fmla="*/ 1916482 w 4359058"/>
              <a:gd name="connsiteY28" fmla="*/ 864296 h 1826490"/>
              <a:gd name="connsiteX29" fmla="*/ 1954061 w 4359058"/>
              <a:gd name="connsiteY29" fmla="*/ 889348 h 1826490"/>
              <a:gd name="connsiteX30" fmla="*/ 1979113 w 4359058"/>
              <a:gd name="connsiteY30" fmla="*/ 926926 h 1826490"/>
              <a:gd name="connsiteX31" fmla="*/ 2016691 w 4359058"/>
              <a:gd name="connsiteY31" fmla="*/ 964504 h 1826490"/>
              <a:gd name="connsiteX32" fmla="*/ 2041743 w 4359058"/>
              <a:gd name="connsiteY32" fmla="*/ 1002082 h 1826490"/>
              <a:gd name="connsiteX33" fmla="*/ 2079321 w 4359058"/>
              <a:gd name="connsiteY33" fmla="*/ 1027134 h 1826490"/>
              <a:gd name="connsiteX34" fmla="*/ 2141951 w 4359058"/>
              <a:gd name="connsiteY34" fmla="*/ 1089764 h 1826490"/>
              <a:gd name="connsiteX35" fmla="*/ 2204581 w 4359058"/>
              <a:gd name="connsiteY35" fmla="*/ 1202498 h 1826490"/>
              <a:gd name="connsiteX36" fmla="*/ 2229633 w 4359058"/>
              <a:gd name="connsiteY36" fmla="*/ 1240076 h 1826490"/>
              <a:gd name="connsiteX37" fmla="*/ 2329841 w 4359058"/>
              <a:gd name="connsiteY37" fmla="*/ 1327759 h 1826490"/>
              <a:gd name="connsiteX38" fmla="*/ 2404998 w 4359058"/>
              <a:gd name="connsiteY38" fmla="*/ 1352811 h 1826490"/>
              <a:gd name="connsiteX39" fmla="*/ 2442576 w 4359058"/>
              <a:gd name="connsiteY39" fmla="*/ 1365337 h 1826490"/>
              <a:gd name="connsiteX40" fmla="*/ 2467628 w 4359058"/>
              <a:gd name="connsiteY40" fmla="*/ 1402915 h 1826490"/>
              <a:gd name="connsiteX41" fmla="*/ 2592888 w 4359058"/>
              <a:gd name="connsiteY41" fmla="*/ 1440493 h 1826490"/>
              <a:gd name="connsiteX42" fmla="*/ 2668044 w 4359058"/>
              <a:gd name="connsiteY42" fmla="*/ 1465545 h 1826490"/>
              <a:gd name="connsiteX43" fmla="*/ 2743200 w 4359058"/>
              <a:gd name="connsiteY43" fmla="*/ 1503123 h 1826490"/>
              <a:gd name="connsiteX44" fmla="*/ 2931091 w 4359058"/>
              <a:gd name="connsiteY44" fmla="*/ 1515649 h 1826490"/>
              <a:gd name="connsiteX45" fmla="*/ 3118981 w 4359058"/>
              <a:gd name="connsiteY45" fmla="*/ 1553227 h 1826490"/>
              <a:gd name="connsiteX46" fmla="*/ 3206663 w 4359058"/>
              <a:gd name="connsiteY46" fmla="*/ 1615857 h 1826490"/>
              <a:gd name="connsiteX47" fmla="*/ 3306871 w 4359058"/>
              <a:gd name="connsiteY47" fmla="*/ 1640909 h 1826490"/>
              <a:gd name="connsiteX48" fmla="*/ 3369502 w 4359058"/>
              <a:gd name="connsiteY48" fmla="*/ 1665961 h 1826490"/>
              <a:gd name="connsiteX49" fmla="*/ 3933173 w 4359058"/>
              <a:gd name="connsiteY49" fmla="*/ 1691013 h 1826490"/>
              <a:gd name="connsiteX50" fmla="*/ 4008329 w 4359058"/>
              <a:gd name="connsiteY50" fmla="*/ 1653435 h 1826490"/>
              <a:gd name="connsiteX51" fmla="*/ 4083485 w 4359058"/>
              <a:gd name="connsiteY51" fmla="*/ 1628383 h 1826490"/>
              <a:gd name="connsiteX52" fmla="*/ 4121063 w 4359058"/>
              <a:gd name="connsiteY52" fmla="*/ 1603331 h 1826490"/>
              <a:gd name="connsiteX53" fmla="*/ 4196219 w 4359058"/>
              <a:gd name="connsiteY53" fmla="*/ 1578279 h 1826490"/>
              <a:gd name="connsiteX54" fmla="*/ 4271376 w 4359058"/>
              <a:gd name="connsiteY54" fmla="*/ 1540701 h 1826490"/>
              <a:gd name="connsiteX55" fmla="*/ 4308954 w 4359058"/>
              <a:gd name="connsiteY55" fmla="*/ 1515649 h 1826490"/>
              <a:gd name="connsiteX56" fmla="*/ 4359058 w 4359058"/>
              <a:gd name="connsiteY56" fmla="*/ 1465545 h 1826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359058" h="1826490">
                <a:moveTo>
                  <a:pt x="0" y="0"/>
                </a:moveTo>
                <a:cubicBezTo>
                  <a:pt x="137786" y="4175"/>
                  <a:pt x="275722" y="4879"/>
                  <a:pt x="413359" y="12526"/>
                </a:cubicBezTo>
                <a:cubicBezTo>
                  <a:pt x="426542" y="13258"/>
                  <a:pt x="439127" y="19147"/>
                  <a:pt x="450937" y="25052"/>
                </a:cubicBezTo>
                <a:cubicBezTo>
                  <a:pt x="464402" y="31785"/>
                  <a:pt x="474419" y="44818"/>
                  <a:pt x="488515" y="50104"/>
                </a:cubicBezTo>
                <a:cubicBezTo>
                  <a:pt x="508450" y="57579"/>
                  <a:pt x="530362" y="58012"/>
                  <a:pt x="551145" y="62630"/>
                </a:cubicBezTo>
                <a:cubicBezTo>
                  <a:pt x="567951" y="66365"/>
                  <a:pt x="584760" y="70209"/>
                  <a:pt x="601250" y="75156"/>
                </a:cubicBezTo>
                <a:cubicBezTo>
                  <a:pt x="626543" y="82744"/>
                  <a:pt x="676406" y="100208"/>
                  <a:pt x="676406" y="100208"/>
                </a:cubicBezTo>
                <a:cubicBezTo>
                  <a:pt x="688932" y="112734"/>
                  <a:pt x="698604" y="128997"/>
                  <a:pt x="713984" y="137786"/>
                </a:cubicBezTo>
                <a:cubicBezTo>
                  <a:pt x="728931" y="146327"/>
                  <a:pt x="747599" y="145365"/>
                  <a:pt x="764088" y="150312"/>
                </a:cubicBezTo>
                <a:lnTo>
                  <a:pt x="876822" y="187890"/>
                </a:lnTo>
                <a:cubicBezTo>
                  <a:pt x="889348" y="192065"/>
                  <a:pt x="901453" y="197827"/>
                  <a:pt x="914400" y="200416"/>
                </a:cubicBezTo>
                <a:cubicBezTo>
                  <a:pt x="935277" y="204591"/>
                  <a:pt x="956490" y="207340"/>
                  <a:pt x="977030" y="212942"/>
                </a:cubicBezTo>
                <a:cubicBezTo>
                  <a:pt x="1002507" y="219890"/>
                  <a:pt x="1027135" y="229643"/>
                  <a:pt x="1052187" y="237994"/>
                </a:cubicBezTo>
                <a:lnTo>
                  <a:pt x="1089765" y="250520"/>
                </a:lnTo>
                <a:cubicBezTo>
                  <a:pt x="1102291" y="263046"/>
                  <a:pt x="1112604" y="278272"/>
                  <a:pt x="1127343" y="288098"/>
                </a:cubicBezTo>
                <a:cubicBezTo>
                  <a:pt x="1138329" y="295422"/>
                  <a:pt x="1153111" y="294719"/>
                  <a:pt x="1164921" y="300624"/>
                </a:cubicBezTo>
                <a:cubicBezTo>
                  <a:pt x="1178386" y="307357"/>
                  <a:pt x="1189973" y="317325"/>
                  <a:pt x="1202499" y="325676"/>
                </a:cubicBezTo>
                <a:cubicBezTo>
                  <a:pt x="1206674" y="338202"/>
                  <a:pt x="1208232" y="351932"/>
                  <a:pt x="1215025" y="363254"/>
                </a:cubicBezTo>
                <a:cubicBezTo>
                  <a:pt x="1221101" y="373381"/>
                  <a:pt x="1230855" y="380929"/>
                  <a:pt x="1240077" y="388307"/>
                </a:cubicBezTo>
                <a:cubicBezTo>
                  <a:pt x="1251832" y="397712"/>
                  <a:pt x="1264190" y="406626"/>
                  <a:pt x="1277655" y="413359"/>
                </a:cubicBezTo>
                <a:cubicBezTo>
                  <a:pt x="1313493" y="431278"/>
                  <a:pt x="1351902" y="428789"/>
                  <a:pt x="1390389" y="438411"/>
                </a:cubicBezTo>
                <a:cubicBezTo>
                  <a:pt x="1416008" y="444816"/>
                  <a:pt x="1440493" y="455112"/>
                  <a:pt x="1465545" y="463463"/>
                </a:cubicBezTo>
                <a:lnTo>
                  <a:pt x="1503124" y="475989"/>
                </a:lnTo>
                <a:cubicBezTo>
                  <a:pt x="1609595" y="546970"/>
                  <a:pt x="1444669" y="430060"/>
                  <a:pt x="1590806" y="576197"/>
                </a:cubicBezTo>
                <a:cubicBezTo>
                  <a:pt x="1643146" y="628537"/>
                  <a:pt x="1617755" y="599603"/>
                  <a:pt x="1665962" y="663879"/>
                </a:cubicBezTo>
                <a:cubicBezTo>
                  <a:pt x="1674897" y="690684"/>
                  <a:pt x="1680686" y="719038"/>
                  <a:pt x="1703540" y="739035"/>
                </a:cubicBezTo>
                <a:cubicBezTo>
                  <a:pt x="1808859" y="831189"/>
                  <a:pt x="1741723" y="764389"/>
                  <a:pt x="1816274" y="801665"/>
                </a:cubicBezTo>
                <a:cubicBezTo>
                  <a:pt x="1913402" y="850229"/>
                  <a:pt x="1796977" y="807759"/>
                  <a:pt x="1891430" y="839243"/>
                </a:cubicBezTo>
                <a:cubicBezTo>
                  <a:pt x="1899781" y="847594"/>
                  <a:pt x="1907260" y="856918"/>
                  <a:pt x="1916482" y="864296"/>
                </a:cubicBezTo>
                <a:cubicBezTo>
                  <a:pt x="1928238" y="873701"/>
                  <a:pt x="1943416" y="878703"/>
                  <a:pt x="1954061" y="889348"/>
                </a:cubicBezTo>
                <a:cubicBezTo>
                  <a:pt x="1964706" y="899993"/>
                  <a:pt x="1969475" y="915361"/>
                  <a:pt x="1979113" y="926926"/>
                </a:cubicBezTo>
                <a:cubicBezTo>
                  <a:pt x="1990454" y="940535"/>
                  <a:pt x="2005350" y="950895"/>
                  <a:pt x="2016691" y="964504"/>
                </a:cubicBezTo>
                <a:cubicBezTo>
                  <a:pt x="2026329" y="976069"/>
                  <a:pt x="2031098" y="991437"/>
                  <a:pt x="2041743" y="1002082"/>
                </a:cubicBezTo>
                <a:cubicBezTo>
                  <a:pt x="2052388" y="1012727"/>
                  <a:pt x="2067991" y="1017221"/>
                  <a:pt x="2079321" y="1027134"/>
                </a:cubicBezTo>
                <a:cubicBezTo>
                  <a:pt x="2101540" y="1046576"/>
                  <a:pt x="2121074" y="1068887"/>
                  <a:pt x="2141951" y="1089764"/>
                </a:cubicBezTo>
                <a:cubicBezTo>
                  <a:pt x="2163998" y="1155906"/>
                  <a:pt x="2147153" y="1116356"/>
                  <a:pt x="2204581" y="1202498"/>
                </a:cubicBezTo>
                <a:lnTo>
                  <a:pt x="2229633" y="1240076"/>
                </a:lnTo>
                <a:cubicBezTo>
                  <a:pt x="2258860" y="1283916"/>
                  <a:pt x="2267212" y="1306883"/>
                  <a:pt x="2329841" y="1327759"/>
                </a:cubicBezTo>
                <a:lnTo>
                  <a:pt x="2404998" y="1352811"/>
                </a:lnTo>
                <a:lnTo>
                  <a:pt x="2442576" y="1365337"/>
                </a:lnTo>
                <a:cubicBezTo>
                  <a:pt x="2450927" y="1377863"/>
                  <a:pt x="2454862" y="1394936"/>
                  <a:pt x="2467628" y="1402915"/>
                </a:cubicBezTo>
                <a:cubicBezTo>
                  <a:pt x="2494881" y="1419948"/>
                  <a:pt x="2559041" y="1430339"/>
                  <a:pt x="2592888" y="1440493"/>
                </a:cubicBezTo>
                <a:cubicBezTo>
                  <a:pt x="2618181" y="1448081"/>
                  <a:pt x="2646072" y="1450897"/>
                  <a:pt x="2668044" y="1465545"/>
                </a:cubicBezTo>
                <a:cubicBezTo>
                  <a:pt x="2692956" y="1482153"/>
                  <a:pt x="2712084" y="1499666"/>
                  <a:pt x="2743200" y="1503123"/>
                </a:cubicBezTo>
                <a:cubicBezTo>
                  <a:pt x="2805585" y="1510055"/>
                  <a:pt x="2868461" y="1511474"/>
                  <a:pt x="2931091" y="1515649"/>
                </a:cubicBezTo>
                <a:cubicBezTo>
                  <a:pt x="3042116" y="1552657"/>
                  <a:pt x="2980001" y="1537785"/>
                  <a:pt x="3118981" y="1553227"/>
                </a:cubicBezTo>
                <a:cubicBezTo>
                  <a:pt x="3291986" y="1639730"/>
                  <a:pt x="3054318" y="1514294"/>
                  <a:pt x="3206663" y="1615857"/>
                </a:cubicBezTo>
                <a:cubicBezTo>
                  <a:pt x="3224698" y="1627881"/>
                  <a:pt x="3295373" y="1637460"/>
                  <a:pt x="3306871" y="1640909"/>
                </a:cubicBezTo>
                <a:cubicBezTo>
                  <a:pt x="3328408" y="1647370"/>
                  <a:pt x="3348625" y="1657610"/>
                  <a:pt x="3369502" y="1665961"/>
                </a:cubicBezTo>
                <a:cubicBezTo>
                  <a:pt x="3530031" y="1826490"/>
                  <a:pt x="3400114" y="1714704"/>
                  <a:pt x="3933173" y="1691013"/>
                </a:cubicBezTo>
                <a:cubicBezTo>
                  <a:pt x="3971242" y="1689321"/>
                  <a:pt x="3975489" y="1668030"/>
                  <a:pt x="4008329" y="1653435"/>
                </a:cubicBezTo>
                <a:cubicBezTo>
                  <a:pt x="4032460" y="1642710"/>
                  <a:pt x="4061513" y="1643031"/>
                  <a:pt x="4083485" y="1628383"/>
                </a:cubicBezTo>
                <a:cubicBezTo>
                  <a:pt x="4096011" y="1620032"/>
                  <a:pt x="4107306" y="1609445"/>
                  <a:pt x="4121063" y="1603331"/>
                </a:cubicBezTo>
                <a:cubicBezTo>
                  <a:pt x="4145194" y="1592606"/>
                  <a:pt x="4174247" y="1592927"/>
                  <a:pt x="4196219" y="1578279"/>
                </a:cubicBezTo>
                <a:cubicBezTo>
                  <a:pt x="4303921" y="1506480"/>
                  <a:pt x="4167650" y="1592564"/>
                  <a:pt x="4271376" y="1540701"/>
                </a:cubicBezTo>
                <a:cubicBezTo>
                  <a:pt x="4284841" y="1533968"/>
                  <a:pt x="4296428" y="1524000"/>
                  <a:pt x="4308954" y="1515649"/>
                </a:cubicBezTo>
                <a:cubicBezTo>
                  <a:pt x="4339185" y="1470303"/>
                  <a:pt x="4320541" y="1484804"/>
                  <a:pt x="4359058" y="1465545"/>
                </a:cubicBezTo>
              </a:path>
            </a:pathLst>
          </a:custGeom>
          <a:ln w="38100">
            <a:solidFill>
              <a:srgbClr val="0000FF"/>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rgbClr val="000000"/>
              </a:solidFill>
            </a:endParaRPr>
          </a:p>
        </p:txBody>
      </p:sp>
      <p:sp>
        <p:nvSpPr>
          <p:cNvPr id="12" name="Freeform 11"/>
          <p:cNvSpPr/>
          <p:nvPr/>
        </p:nvSpPr>
        <p:spPr>
          <a:xfrm>
            <a:off x="3478214" y="2379663"/>
            <a:ext cx="4359275" cy="1257300"/>
          </a:xfrm>
          <a:custGeom>
            <a:avLst/>
            <a:gdLst>
              <a:gd name="connsiteX0" fmla="*/ 0 w 4359058"/>
              <a:gd name="connsiteY0" fmla="*/ 989556 h 1257062"/>
              <a:gd name="connsiteX1" fmla="*/ 100208 w 4359058"/>
              <a:gd name="connsiteY1" fmla="*/ 1039660 h 1257062"/>
              <a:gd name="connsiteX2" fmla="*/ 137787 w 4359058"/>
              <a:gd name="connsiteY2" fmla="*/ 1052187 h 1257062"/>
              <a:gd name="connsiteX3" fmla="*/ 338203 w 4359058"/>
              <a:gd name="connsiteY3" fmla="*/ 1077239 h 1257062"/>
              <a:gd name="connsiteX4" fmla="*/ 413359 w 4359058"/>
              <a:gd name="connsiteY4" fmla="*/ 1102291 h 1257062"/>
              <a:gd name="connsiteX5" fmla="*/ 450937 w 4359058"/>
              <a:gd name="connsiteY5" fmla="*/ 1114817 h 1257062"/>
              <a:gd name="connsiteX6" fmla="*/ 526093 w 4359058"/>
              <a:gd name="connsiteY6" fmla="*/ 1164921 h 1257062"/>
              <a:gd name="connsiteX7" fmla="*/ 739036 w 4359058"/>
              <a:gd name="connsiteY7" fmla="*/ 1215025 h 1257062"/>
              <a:gd name="connsiteX8" fmla="*/ 776614 w 4359058"/>
              <a:gd name="connsiteY8" fmla="*/ 1227551 h 1257062"/>
              <a:gd name="connsiteX9" fmla="*/ 876822 w 4359058"/>
              <a:gd name="connsiteY9" fmla="*/ 1252603 h 1257062"/>
              <a:gd name="connsiteX10" fmla="*/ 1252603 w 4359058"/>
              <a:gd name="connsiteY10" fmla="*/ 1240077 h 1257062"/>
              <a:gd name="connsiteX11" fmla="*/ 1327759 w 4359058"/>
              <a:gd name="connsiteY11" fmla="*/ 1177447 h 1257062"/>
              <a:gd name="connsiteX12" fmla="*/ 1402915 w 4359058"/>
              <a:gd name="connsiteY12" fmla="*/ 1152395 h 1257062"/>
              <a:gd name="connsiteX13" fmla="*/ 1453019 w 4359058"/>
              <a:gd name="connsiteY13" fmla="*/ 1139869 h 1257062"/>
              <a:gd name="connsiteX14" fmla="*/ 1565754 w 4359058"/>
              <a:gd name="connsiteY14" fmla="*/ 1127343 h 1257062"/>
              <a:gd name="connsiteX15" fmla="*/ 1653436 w 4359058"/>
              <a:gd name="connsiteY15" fmla="*/ 1114817 h 1257062"/>
              <a:gd name="connsiteX16" fmla="*/ 1766170 w 4359058"/>
              <a:gd name="connsiteY16" fmla="*/ 1077239 h 1257062"/>
              <a:gd name="connsiteX17" fmla="*/ 1803748 w 4359058"/>
              <a:gd name="connsiteY17" fmla="*/ 1064713 h 1257062"/>
              <a:gd name="connsiteX18" fmla="*/ 1891430 w 4359058"/>
              <a:gd name="connsiteY18" fmla="*/ 1052187 h 1257062"/>
              <a:gd name="connsiteX19" fmla="*/ 1916482 w 4359058"/>
              <a:gd name="connsiteY19" fmla="*/ 1027134 h 1257062"/>
              <a:gd name="connsiteX20" fmla="*/ 1979113 w 4359058"/>
              <a:gd name="connsiteY20" fmla="*/ 1014608 h 1257062"/>
              <a:gd name="connsiteX21" fmla="*/ 2091847 w 4359058"/>
              <a:gd name="connsiteY21" fmla="*/ 989556 h 1257062"/>
              <a:gd name="connsiteX22" fmla="*/ 2167003 w 4359058"/>
              <a:gd name="connsiteY22" fmla="*/ 939452 h 1257062"/>
              <a:gd name="connsiteX23" fmla="*/ 2204581 w 4359058"/>
              <a:gd name="connsiteY23" fmla="*/ 914400 h 1257062"/>
              <a:gd name="connsiteX24" fmla="*/ 2279737 w 4359058"/>
              <a:gd name="connsiteY24" fmla="*/ 889348 h 1257062"/>
              <a:gd name="connsiteX25" fmla="*/ 2317315 w 4359058"/>
              <a:gd name="connsiteY25" fmla="*/ 876822 h 1257062"/>
              <a:gd name="connsiteX26" fmla="*/ 2354893 w 4359058"/>
              <a:gd name="connsiteY26" fmla="*/ 851770 h 1257062"/>
              <a:gd name="connsiteX27" fmla="*/ 2480154 w 4359058"/>
              <a:gd name="connsiteY27" fmla="*/ 814192 h 1257062"/>
              <a:gd name="connsiteX28" fmla="*/ 2592888 w 4359058"/>
              <a:gd name="connsiteY28" fmla="*/ 789140 h 1257062"/>
              <a:gd name="connsiteX29" fmla="*/ 2668044 w 4359058"/>
              <a:gd name="connsiteY29" fmla="*/ 751562 h 1257062"/>
              <a:gd name="connsiteX30" fmla="*/ 2718148 w 4359058"/>
              <a:gd name="connsiteY30" fmla="*/ 739036 h 1257062"/>
              <a:gd name="connsiteX31" fmla="*/ 2768252 w 4359058"/>
              <a:gd name="connsiteY31" fmla="*/ 713984 h 1257062"/>
              <a:gd name="connsiteX32" fmla="*/ 2918565 w 4359058"/>
              <a:gd name="connsiteY32" fmla="*/ 688932 h 1257062"/>
              <a:gd name="connsiteX33" fmla="*/ 3043825 w 4359058"/>
              <a:gd name="connsiteY33" fmla="*/ 663880 h 1257062"/>
              <a:gd name="connsiteX34" fmla="*/ 3093929 w 4359058"/>
              <a:gd name="connsiteY34" fmla="*/ 651354 h 1257062"/>
              <a:gd name="connsiteX35" fmla="*/ 3169085 w 4359058"/>
              <a:gd name="connsiteY35" fmla="*/ 626302 h 1257062"/>
              <a:gd name="connsiteX36" fmla="*/ 3206663 w 4359058"/>
              <a:gd name="connsiteY36" fmla="*/ 613776 h 1257062"/>
              <a:gd name="connsiteX37" fmla="*/ 3256767 w 4359058"/>
              <a:gd name="connsiteY37" fmla="*/ 601250 h 1257062"/>
              <a:gd name="connsiteX38" fmla="*/ 3331924 w 4359058"/>
              <a:gd name="connsiteY38" fmla="*/ 576197 h 1257062"/>
              <a:gd name="connsiteX39" fmla="*/ 3369502 w 4359058"/>
              <a:gd name="connsiteY39" fmla="*/ 563671 h 1257062"/>
              <a:gd name="connsiteX40" fmla="*/ 3432132 w 4359058"/>
              <a:gd name="connsiteY40" fmla="*/ 551145 h 1257062"/>
              <a:gd name="connsiteX41" fmla="*/ 3507288 w 4359058"/>
              <a:gd name="connsiteY41" fmla="*/ 526093 h 1257062"/>
              <a:gd name="connsiteX42" fmla="*/ 3594970 w 4359058"/>
              <a:gd name="connsiteY42" fmla="*/ 501041 h 1257062"/>
              <a:gd name="connsiteX43" fmla="*/ 3645074 w 4359058"/>
              <a:gd name="connsiteY43" fmla="*/ 475989 h 1257062"/>
              <a:gd name="connsiteX44" fmla="*/ 3682652 w 4359058"/>
              <a:gd name="connsiteY44" fmla="*/ 463463 h 1257062"/>
              <a:gd name="connsiteX45" fmla="*/ 3770335 w 4359058"/>
              <a:gd name="connsiteY45" fmla="*/ 413359 h 1257062"/>
              <a:gd name="connsiteX46" fmla="*/ 3807913 w 4359058"/>
              <a:gd name="connsiteY46" fmla="*/ 400833 h 1257062"/>
              <a:gd name="connsiteX47" fmla="*/ 3983277 w 4359058"/>
              <a:gd name="connsiteY47" fmla="*/ 300625 h 1257062"/>
              <a:gd name="connsiteX48" fmla="*/ 4020855 w 4359058"/>
              <a:gd name="connsiteY48" fmla="*/ 275573 h 1257062"/>
              <a:gd name="connsiteX49" fmla="*/ 4058433 w 4359058"/>
              <a:gd name="connsiteY49" fmla="*/ 250521 h 1257062"/>
              <a:gd name="connsiteX50" fmla="*/ 4096011 w 4359058"/>
              <a:gd name="connsiteY50" fmla="*/ 237995 h 1257062"/>
              <a:gd name="connsiteX51" fmla="*/ 4133589 w 4359058"/>
              <a:gd name="connsiteY51" fmla="*/ 212943 h 1257062"/>
              <a:gd name="connsiteX52" fmla="*/ 4208745 w 4359058"/>
              <a:gd name="connsiteY52" fmla="*/ 187891 h 1257062"/>
              <a:gd name="connsiteX53" fmla="*/ 4233798 w 4359058"/>
              <a:gd name="connsiteY53" fmla="*/ 162839 h 1257062"/>
              <a:gd name="connsiteX54" fmla="*/ 4283902 w 4359058"/>
              <a:gd name="connsiteY54" fmla="*/ 87682 h 1257062"/>
              <a:gd name="connsiteX55" fmla="*/ 4321480 w 4359058"/>
              <a:gd name="connsiteY55" fmla="*/ 62630 h 1257062"/>
              <a:gd name="connsiteX56" fmla="*/ 4359058 w 4359058"/>
              <a:gd name="connsiteY56" fmla="*/ 0 h 125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359058" h="1257062">
                <a:moveTo>
                  <a:pt x="0" y="989556"/>
                </a:moveTo>
                <a:cubicBezTo>
                  <a:pt x="162987" y="1016720"/>
                  <a:pt x="17808" y="973740"/>
                  <a:pt x="100208" y="1039660"/>
                </a:cubicBezTo>
                <a:cubicBezTo>
                  <a:pt x="110519" y="1047908"/>
                  <a:pt x="124977" y="1048984"/>
                  <a:pt x="137787" y="1052187"/>
                </a:cubicBezTo>
                <a:cubicBezTo>
                  <a:pt x="211740" y="1070676"/>
                  <a:pt x="252648" y="1069461"/>
                  <a:pt x="338203" y="1077239"/>
                </a:cubicBezTo>
                <a:lnTo>
                  <a:pt x="413359" y="1102291"/>
                </a:lnTo>
                <a:cubicBezTo>
                  <a:pt x="425885" y="1106466"/>
                  <a:pt x="439951" y="1107493"/>
                  <a:pt x="450937" y="1114817"/>
                </a:cubicBezTo>
                <a:lnTo>
                  <a:pt x="526093" y="1164921"/>
                </a:lnTo>
                <a:cubicBezTo>
                  <a:pt x="587520" y="1257062"/>
                  <a:pt x="529631" y="1191758"/>
                  <a:pt x="739036" y="1215025"/>
                </a:cubicBezTo>
                <a:cubicBezTo>
                  <a:pt x="752159" y="1216483"/>
                  <a:pt x="763805" y="1224349"/>
                  <a:pt x="776614" y="1227551"/>
                </a:cubicBezTo>
                <a:lnTo>
                  <a:pt x="876822" y="1252603"/>
                </a:lnTo>
                <a:cubicBezTo>
                  <a:pt x="1002082" y="1248428"/>
                  <a:pt x="1127788" y="1251424"/>
                  <a:pt x="1252603" y="1240077"/>
                </a:cubicBezTo>
                <a:cubicBezTo>
                  <a:pt x="1279292" y="1237651"/>
                  <a:pt x="1309692" y="1187484"/>
                  <a:pt x="1327759" y="1177447"/>
                </a:cubicBezTo>
                <a:cubicBezTo>
                  <a:pt x="1350843" y="1164623"/>
                  <a:pt x="1377296" y="1158800"/>
                  <a:pt x="1402915" y="1152395"/>
                </a:cubicBezTo>
                <a:cubicBezTo>
                  <a:pt x="1419616" y="1148220"/>
                  <a:pt x="1436004" y="1142487"/>
                  <a:pt x="1453019" y="1139869"/>
                </a:cubicBezTo>
                <a:cubicBezTo>
                  <a:pt x="1490389" y="1134120"/>
                  <a:pt x="1528236" y="1132033"/>
                  <a:pt x="1565754" y="1127343"/>
                </a:cubicBezTo>
                <a:cubicBezTo>
                  <a:pt x="1595050" y="1123681"/>
                  <a:pt x="1624209" y="1118992"/>
                  <a:pt x="1653436" y="1114817"/>
                </a:cubicBezTo>
                <a:lnTo>
                  <a:pt x="1766170" y="1077239"/>
                </a:lnTo>
                <a:cubicBezTo>
                  <a:pt x="1778696" y="1073064"/>
                  <a:pt x="1790677" y="1066580"/>
                  <a:pt x="1803748" y="1064713"/>
                </a:cubicBezTo>
                <a:lnTo>
                  <a:pt x="1891430" y="1052187"/>
                </a:lnTo>
                <a:cubicBezTo>
                  <a:pt x="1899781" y="1043836"/>
                  <a:pt x="1905627" y="1031786"/>
                  <a:pt x="1916482" y="1027134"/>
                </a:cubicBezTo>
                <a:cubicBezTo>
                  <a:pt x="1936051" y="1018747"/>
                  <a:pt x="1958166" y="1018417"/>
                  <a:pt x="1979113" y="1014608"/>
                </a:cubicBezTo>
                <a:cubicBezTo>
                  <a:pt x="2000332" y="1010750"/>
                  <a:pt x="2064986" y="1004479"/>
                  <a:pt x="2091847" y="989556"/>
                </a:cubicBezTo>
                <a:cubicBezTo>
                  <a:pt x="2118167" y="974934"/>
                  <a:pt x="2141951" y="956153"/>
                  <a:pt x="2167003" y="939452"/>
                </a:cubicBezTo>
                <a:cubicBezTo>
                  <a:pt x="2179529" y="931101"/>
                  <a:pt x="2190299" y="919161"/>
                  <a:pt x="2204581" y="914400"/>
                </a:cubicBezTo>
                <a:lnTo>
                  <a:pt x="2279737" y="889348"/>
                </a:lnTo>
                <a:cubicBezTo>
                  <a:pt x="2292263" y="885173"/>
                  <a:pt x="2306329" y="884146"/>
                  <a:pt x="2317315" y="876822"/>
                </a:cubicBezTo>
                <a:cubicBezTo>
                  <a:pt x="2329841" y="868471"/>
                  <a:pt x="2341136" y="857884"/>
                  <a:pt x="2354893" y="851770"/>
                </a:cubicBezTo>
                <a:cubicBezTo>
                  <a:pt x="2386117" y="837893"/>
                  <a:pt x="2443719" y="822289"/>
                  <a:pt x="2480154" y="814192"/>
                </a:cubicBezTo>
                <a:cubicBezTo>
                  <a:pt x="2538271" y="801277"/>
                  <a:pt x="2539429" y="804414"/>
                  <a:pt x="2592888" y="789140"/>
                </a:cubicBezTo>
                <a:cubicBezTo>
                  <a:pt x="2698450" y="758979"/>
                  <a:pt x="2558250" y="798617"/>
                  <a:pt x="2668044" y="751562"/>
                </a:cubicBezTo>
                <a:cubicBezTo>
                  <a:pt x="2683867" y="744781"/>
                  <a:pt x="2702029" y="745081"/>
                  <a:pt x="2718148" y="739036"/>
                </a:cubicBezTo>
                <a:cubicBezTo>
                  <a:pt x="2735632" y="732480"/>
                  <a:pt x="2750768" y="720540"/>
                  <a:pt x="2768252" y="713984"/>
                </a:cubicBezTo>
                <a:cubicBezTo>
                  <a:pt x="2813354" y="697071"/>
                  <a:pt x="2874914" y="696207"/>
                  <a:pt x="2918565" y="688932"/>
                </a:cubicBezTo>
                <a:cubicBezTo>
                  <a:pt x="2960566" y="681932"/>
                  <a:pt x="3002516" y="674207"/>
                  <a:pt x="3043825" y="663880"/>
                </a:cubicBezTo>
                <a:cubicBezTo>
                  <a:pt x="3060526" y="659705"/>
                  <a:pt x="3077440" y="656301"/>
                  <a:pt x="3093929" y="651354"/>
                </a:cubicBezTo>
                <a:cubicBezTo>
                  <a:pt x="3119222" y="643766"/>
                  <a:pt x="3144033" y="634653"/>
                  <a:pt x="3169085" y="626302"/>
                </a:cubicBezTo>
                <a:cubicBezTo>
                  <a:pt x="3181611" y="622127"/>
                  <a:pt x="3193854" y="616978"/>
                  <a:pt x="3206663" y="613776"/>
                </a:cubicBezTo>
                <a:cubicBezTo>
                  <a:pt x="3223364" y="609601"/>
                  <a:pt x="3240278" y="606197"/>
                  <a:pt x="3256767" y="601250"/>
                </a:cubicBezTo>
                <a:cubicBezTo>
                  <a:pt x="3282061" y="593662"/>
                  <a:pt x="3306872" y="584548"/>
                  <a:pt x="3331924" y="576197"/>
                </a:cubicBezTo>
                <a:cubicBezTo>
                  <a:pt x="3344450" y="572022"/>
                  <a:pt x="3356555" y="566260"/>
                  <a:pt x="3369502" y="563671"/>
                </a:cubicBezTo>
                <a:cubicBezTo>
                  <a:pt x="3390379" y="559496"/>
                  <a:pt x="3411592" y="556747"/>
                  <a:pt x="3432132" y="551145"/>
                </a:cubicBezTo>
                <a:cubicBezTo>
                  <a:pt x="3457609" y="544197"/>
                  <a:pt x="3481669" y="532498"/>
                  <a:pt x="3507288" y="526093"/>
                </a:cubicBezTo>
                <a:cubicBezTo>
                  <a:pt x="3532713" y="519737"/>
                  <a:pt x="3569812" y="511823"/>
                  <a:pt x="3594970" y="501041"/>
                </a:cubicBezTo>
                <a:cubicBezTo>
                  <a:pt x="3612133" y="493685"/>
                  <a:pt x="3627911" y="483345"/>
                  <a:pt x="3645074" y="475989"/>
                </a:cubicBezTo>
                <a:cubicBezTo>
                  <a:pt x="3657210" y="470788"/>
                  <a:pt x="3670842" y="469368"/>
                  <a:pt x="3682652" y="463463"/>
                </a:cubicBezTo>
                <a:cubicBezTo>
                  <a:pt x="3808449" y="400564"/>
                  <a:pt x="3616612" y="479239"/>
                  <a:pt x="3770335" y="413359"/>
                </a:cubicBezTo>
                <a:cubicBezTo>
                  <a:pt x="3782471" y="408158"/>
                  <a:pt x="3795893" y="406297"/>
                  <a:pt x="3807913" y="400833"/>
                </a:cubicBezTo>
                <a:cubicBezTo>
                  <a:pt x="3907807" y="355427"/>
                  <a:pt x="3899013" y="356801"/>
                  <a:pt x="3983277" y="300625"/>
                </a:cubicBezTo>
                <a:lnTo>
                  <a:pt x="4020855" y="275573"/>
                </a:lnTo>
                <a:cubicBezTo>
                  <a:pt x="4033381" y="267222"/>
                  <a:pt x="4044151" y="255282"/>
                  <a:pt x="4058433" y="250521"/>
                </a:cubicBezTo>
                <a:cubicBezTo>
                  <a:pt x="4070959" y="246346"/>
                  <a:pt x="4084201" y="243900"/>
                  <a:pt x="4096011" y="237995"/>
                </a:cubicBezTo>
                <a:cubicBezTo>
                  <a:pt x="4109476" y="231262"/>
                  <a:pt x="4119832" y="219057"/>
                  <a:pt x="4133589" y="212943"/>
                </a:cubicBezTo>
                <a:cubicBezTo>
                  <a:pt x="4157720" y="202218"/>
                  <a:pt x="4208745" y="187891"/>
                  <a:pt x="4208745" y="187891"/>
                </a:cubicBezTo>
                <a:cubicBezTo>
                  <a:pt x="4217096" y="179540"/>
                  <a:pt x="4226712" y="172287"/>
                  <a:pt x="4233798" y="162839"/>
                </a:cubicBezTo>
                <a:cubicBezTo>
                  <a:pt x="4251863" y="138752"/>
                  <a:pt x="4258850" y="104383"/>
                  <a:pt x="4283902" y="87682"/>
                </a:cubicBezTo>
                <a:lnTo>
                  <a:pt x="4321480" y="62630"/>
                </a:lnTo>
                <a:cubicBezTo>
                  <a:pt x="4351711" y="17284"/>
                  <a:pt x="4339799" y="38517"/>
                  <a:pt x="4359058" y="0"/>
                </a:cubicBez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rgbClr val="000000"/>
              </a:solidFill>
            </a:endParaRPr>
          </a:p>
        </p:txBody>
      </p:sp>
      <p:sp>
        <p:nvSpPr>
          <p:cNvPr id="13" name="TextBox 12"/>
          <p:cNvSpPr txBox="1">
            <a:spLocks noChangeArrowheads="1"/>
          </p:cNvSpPr>
          <p:nvPr/>
        </p:nvSpPr>
        <p:spPr bwMode="auto">
          <a:xfrm>
            <a:off x="5410200" y="4495800"/>
            <a:ext cx="28003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1">
                <a:solidFill>
                  <a:srgbClr val="0000FF"/>
                </a:solidFill>
              </a:rPr>
              <a:t>Many training examples</a:t>
            </a:r>
          </a:p>
        </p:txBody>
      </p:sp>
      <p:sp>
        <p:nvSpPr>
          <p:cNvPr id="14" name="TextBox 13"/>
          <p:cNvSpPr txBox="1">
            <a:spLocks noChangeArrowheads="1"/>
          </p:cNvSpPr>
          <p:nvPr/>
        </p:nvSpPr>
        <p:spPr bwMode="auto">
          <a:xfrm>
            <a:off x="6553201" y="3048000"/>
            <a:ext cx="26590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1">
                <a:solidFill>
                  <a:srgbClr val="FF0000"/>
                </a:solidFill>
              </a:rPr>
              <a:t>Few training examples</a:t>
            </a:r>
          </a:p>
        </p:txBody>
      </p:sp>
      <p:sp>
        <p:nvSpPr>
          <p:cNvPr id="16" name="Rectangle 15"/>
          <p:cNvSpPr/>
          <p:nvPr/>
        </p:nvSpPr>
        <p:spPr>
          <a:xfrm>
            <a:off x="3467100" y="1905000"/>
            <a:ext cx="5753100" cy="19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grpSp>
        <p:nvGrpSpPr>
          <p:cNvPr id="67592" name="Group 12"/>
          <p:cNvGrpSpPr>
            <a:grpSpLocks/>
          </p:cNvGrpSpPr>
          <p:nvPr/>
        </p:nvGrpSpPr>
        <p:grpSpPr bwMode="auto">
          <a:xfrm>
            <a:off x="3059114" y="2668589"/>
            <a:ext cx="5329237" cy="3629025"/>
            <a:chOff x="1535703" y="2667794"/>
            <a:chExt cx="5328227" cy="3630493"/>
          </a:xfrm>
        </p:grpSpPr>
        <p:cxnSp>
          <p:nvCxnSpPr>
            <p:cNvPr id="5" name="Straight Arrow Connector 4"/>
            <p:cNvCxnSpPr/>
            <p:nvPr/>
          </p:nvCxnSpPr>
          <p:spPr>
            <a:xfrm rot="5400000" flipH="1" flipV="1">
              <a:off x="304674" y="4267053"/>
              <a:ext cx="3200106"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1905520" y="5867900"/>
              <a:ext cx="441876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7597" name="TextBox 7"/>
            <p:cNvSpPr txBox="1">
              <a:spLocks noChangeArrowheads="1"/>
            </p:cNvSpPr>
            <p:nvPr/>
          </p:nvSpPr>
          <p:spPr bwMode="auto">
            <a:xfrm>
              <a:off x="3550796" y="5867400"/>
              <a:ext cx="13260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Complexity</a:t>
              </a:r>
            </a:p>
          </p:txBody>
        </p:sp>
        <p:sp>
          <p:nvSpPr>
            <p:cNvPr id="67598" name="TextBox 8"/>
            <p:cNvSpPr txBox="1">
              <a:spLocks noChangeArrowheads="1"/>
            </p:cNvSpPr>
            <p:nvPr/>
          </p:nvSpPr>
          <p:spPr bwMode="auto">
            <a:xfrm>
              <a:off x="5791200" y="5867400"/>
              <a:ext cx="107273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100">
                  <a:solidFill>
                    <a:srgbClr val="000000"/>
                  </a:solidFill>
                </a:rPr>
                <a:t>Low Bias</a:t>
              </a:r>
            </a:p>
            <a:p>
              <a:pPr eaLnBrk="1" hangingPunct="1">
                <a:spcBef>
                  <a:spcPct val="0"/>
                </a:spcBef>
                <a:buFontTx/>
                <a:buNone/>
              </a:pPr>
              <a:r>
                <a:rPr lang="en-US" altLang="en-US" sz="1100">
                  <a:solidFill>
                    <a:srgbClr val="000000"/>
                  </a:solidFill>
                </a:rPr>
                <a:t>High Variance</a:t>
              </a:r>
            </a:p>
          </p:txBody>
        </p:sp>
        <p:sp>
          <p:nvSpPr>
            <p:cNvPr id="67599" name="TextBox 9"/>
            <p:cNvSpPr txBox="1">
              <a:spLocks noChangeArrowheads="1"/>
            </p:cNvSpPr>
            <p:nvPr/>
          </p:nvSpPr>
          <p:spPr bwMode="auto">
            <a:xfrm>
              <a:off x="1676400" y="5867400"/>
              <a:ext cx="104067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100">
                  <a:solidFill>
                    <a:srgbClr val="000000"/>
                  </a:solidFill>
                </a:rPr>
                <a:t>High Bias</a:t>
              </a:r>
            </a:p>
            <a:p>
              <a:pPr eaLnBrk="1" hangingPunct="1">
                <a:spcBef>
                  <a:spcPct val="0"/>
                </a:spcBef>
                <a:buFontTx/>
                <a:buNone/>
              </a:pPr>
              <a:r>
                <a:rPr lang="en-US" altLang="en-US" sz="1100">
                  <a:solidFill>
                    <a:srgbClr val="000000"/>
                  </a:solidFill>
                </a:rPr>
                <a:t>Low Variance</a:t>
              </a:r>
            </a:p>
          </p:txBody>
        </p:sp>
        <p:sp>
          <p:nvSpPr>
            <p:cNvPr id="67600" name="TextBox 10"/>
            <p:cNvSpPr txBox="1">
              <a:spLocks noChangeArrowheads="1"/>
            </p:cNvSpPr>
            <p:nvPr/>
          </p:nvSpPr>
          <p:spPr bwMode="auto">
            <a:xfrm rot="-5400000">
              <a:off x="1127593" y="4141670"/>
              <a:ext cx="1185483" cy="369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Test Error</a:t>
              </a:r>
            </a:p>
          </p:txBody>
        </p:sp>
      </p:grpSp>
      <p:sp>
        <p:nvSpPr>
          <p:cNvPr id="15" name="Rectangle 14"/>
          <p:cNvSpPr/>
          <p:nvPr/>
        </p:nvSpPr>
        <p:spPr>
          <a:xfrm>
            <a:off x="3467100" y="3810000"/>
            <a:ext cx="4762500" cy="19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8" name="TextBox 17"/>
          <p:cNvSpPr txBox="1"/>
          <p:nvPr/>
        </p:nvSpPr>
        <p:spPr>
          <a:xfrm>
            <a:off x="8999538" y="6581776"/>
            <a:ext cx="1668462" cy="276225"/>
          </a:xfrm>
          <a:prstGeom prst="rect">
            <a:avLst/>
          </a:prstGeom>
          <a:noFill/>
        </p:spPr>
        <p:txBody>
          <a:bodyPr wrap="none">
            <a:spAutoFit/>
          </a:bodyPr>
          <a:lstStyle/>
          <a:p>
            <a:pPr>
              <a:defRPr/>
            </a:pPr>
            <a:r>
              <a:rPr lang="en-US" sz="1200" dirty="0">
                <a:solidFill>
                  <a:srgbClr val="FFFFFF">
                    <a:lumMod val="65000"/>
                  </a:srgbClr>
                </a:solidFill>
                <a:latin typeface="Arial" charset="0"/>
              </a:rPr>
              <a:t>Slide credit: D. </a:t>
            </a:r>
            <a:r>
              <a:rPr lang="en-US" sz="1200" dirty="0" err="1">
                <a:solidFill>
                  <a:srgbClr val="FFFFFF">
                    <a:lumMod val="65000"/>
                  </a:srgbClr>
                </a:solidFill>
                <a:latin typeface="Arial" charset="0"/>
              </a:rPr>
              <a:t>Hoiem</a:t>
            </a:r>
            <a:endParaRPr lang="en-US" sz="1200" dirty="0">
              <a:solidFill>
                <a:srgbClr val="FFFFFF">
                  <a:lumMod val="65000"/>
                </a:srgbClr>
              </a:solidFill>
              <a:latin typeface="Arial" charset="0"/>
            </a:endParaRPr>
          </a:p>
        </p:txBody>
      </p:sp>
    </p:spTree>
    <p:extLst>
      <p:ext uri="{BB962C8B-B14F-4D97-AF65-F5344CB8AC3E}">
        <p14:creationId xmlns:p14="http://schemas.microsoft.com/office/powerpoint/2010/main" val="32189578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2" presetClass="exit" presetSubtype="2" fill="hold" grpId="0" nodeType="withEffect">
                                  <p:stCondLst>
                                    <p:cond delay="0"/>
                                  </p:stCondLst>
                                  <p:childTnLst>
                                    <p:anim calcmode="lin" valueType="num">
                                      <p:cBhvr additive="base">
                                        <p:cTn id="8" dur="1000"/>
                                        <p:tgtEl>
                                          <p:spTgt spid="15"/>
                                        </p:tgtEl>
                                        <p:attrNameLst>
                                          <p:attrName>ppt_x</p:attrName>
                                        </p:attrNameLst>
                                      </p:cBhvr>
                                      <p:tavLst>
                                        <p:tav tm="0">
                                          <p:val>
                                            <p:strVal val="ppt_x"/>
                                          </p:val>
                                        </p:tav>
                                        <p:tav tm="100000">
                                          <p:val>
                                            <p:strVal val="1+ppt_w/2"/>
                                          </p:val>
                                        </p:tav>
                                      </p:tavLst>
                                    </p:anim>
                                    <p:anim calcmode="lin" valueType="num">
                                      <p:cBhvr additive="base">
                                        <p:cTn id="9" dur="1000"/>
                                        <p:tgtEl>
                                          <p:spTgt spid="15"/>
                                        </p:tgtEl>
                                        <p:attrNameLst>
                                          <p:attrName>ppt_y</p:attrName>
                                        </p:attrNameLst>
                                      </p:cBhvr>
                                      <p:tavLst>
                                        <p:tav tm="0">
                                          <p:val>
                                            <p:strVal val="ppt_y"/>
                                          </p:val>
                                        </p:tav>
                                        <p:tav tm="100000">
                                          <p:val>
                                            <p:strVal val="ppt_y"/>
                                          </p:val>
                                        </p:tav>
                                      </p:tavLst>
                                    </p:anim>
                                    <p:set>
                                      <p:cBhvr>
                                        <p:cTn id="10" dur="1" fill="hold">
                                          <p:stCondLst>
                                            <p:cond delay="999"/>
                                          </p:stCondLst>
                                        </p:cTn>
                                        <p:tgtEl>
                                          <p:spTgt spid="15"/>
                                        </p:tgtEl>
                                        <p:attrNameLst>
                                          <p:attrName>style.visibility</p:attrName>
                                        </p:attrNameLst>
                                      </p:cBhvr>
                                      <p:to>
                                        <p:strVal val="hidden"/>
                                      </p:to>
                                    </p:set>
                                  </p:childTnLst>
                                </p:cTn>
                              </p:par>
                            </p:childTnLst>
                          </p:cTn>
                        </p:par>
                        <p:par>
                          <p:cTn id="11" fill="hold" nodeType="afterGroup">
                            <p:stCondLst>
                              <p:cond delay="1000"/>
                            </p:stCondLst>
                            <p:childTnLst>
                              <p:par>
                                <p:cTn id="12" presetID="1"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par>
                                <p:cTn id="18" presetID="2" presetClass="exit" presetSubtype="2" fill="hold" grpId="0" nodeType="withEffect">
                                  <p:stCondLst>
                                    <p:cond delay="0"/>
                                  </p:stCondLst>
                                  <p:childTnLst>
                                    <p:anim calcmode="lin" valueType="num">
                                      <p:cBhvr additive="base">
                                        <p:cTn id="19" dur="1000"/>
                                        <p:tgtEl>
                                          <p:spTgt spid="16"/>
                                        </p:tgtEl>
                                        <p:attrNameLst>
                                          <p:attrName>ppt_x</p:attrName>
                                        </p:attrNameLst>
                                      </p:cBhvr>
                                      <p:tavLst>
                                        <p:tav tm="0">
                                          <p:val>
                                            <p:strVal val="ppt_x"/>
                                          </p:val>
                                        </p:tav>
                                        <p:tav tm="100000">
                                          <p:val>
                                            <p:strVal val="1+ppt_w/2"/>
                                          </p:val>
                                        </p:tav>
                                      </p:tavLst>
                                    </p:anim>
                                    <p:anim calcmode="lin" valueType="num">
                                      <p:cBhvr additive="base">
                                        <p:cTn id="20" dur="1000"/>
                                        <p:tgtEl>
                                          <p:spTgt spid="16"/>
                                        </p:tgtEl>
                                        <p:attrNameLst>
                                          <p:attrName>ppt_y</p:attrName>
                                        </p:attrNameLst>
                                      </p:cBhvr>
                                      <p:tavLst>
                                        <p:tav tm="0">
                                          <p:val>
                                            <p:strVal val="ppt_y"/>
                                          </p:val>
                                        </p:tav>
                                        <p:tav tm="100000">
                                          <p:val>
                                            <p:strVal val="ppt_y"/>
                                          </p:val>
                                        </p:tav>
                                      </p:tavLst>
                                    </p:anim>
                                    <p:set>
                                      <p:cBhvr>
                                        <p:cTn id="21" dur="1" fill="hold">
                                          <p:stCondLst>
                                            <p:cond delay="999"/>
                                          </p:stCondLst>
                                        </p:cTn>
                                        <p:tgtEl>
                                          <p:spTgt spid="16"/>
                                        </p:tgtEl>
                                        <p:attrNameLst>
                                          <p:attrName>style.visibility</p:attrName>
                                        </p:attrNameLst>
                                      </p:cBhvr>
                                      <p:to>
                                        <p:strVal val="hidden"/>
                                      </p:to>
                                    </p:set>
                                  </p:childTnLst>
                                </p:cTn>
                              </p:par>
                            </p:childTnLst>
                          </p:cTn>
                        </p:par>
                        <p:par>
                          <p:cTn id="22" fill="hold" nodeType="afterGroup">
                            <p:stCondLst>
                              <p:cond delay="1000"/>
                            </p:stCondLst>
                            <p:childTnLst>
                              <p:par>
                                <p:cTn id="23" presetID="1" presetClass="entr" presetSubtype="0"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animBg="1"/>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altLang="en-US" smtClean="0"/>
              <a:t>Effect of Training Size</a:t>
            </a:r>
          </a:p>
        </p:txBody>
      </p:sp>
      <p:sp>
        <p:nvSpPr>
          <p:cNvPr id="10" name="Freeform 9"/>
          <p:cNvSpPr/>
          <p:nvPr/>
        </p:nvSpPr>
        <p:spPr>
          <a:xfrm>
            <a:off x="3452814" y="3644901"/>
            <a:ext cx="4384675" cy="1349375"/>
          </a:xfrm>
          <a:custGeom>
            <a:avLst/>
            <a:gdLst>
              <a:gd name="connsiteX0" fmla="*/ 0 w 4384110"/>
              <a:gd name="connsiteY0" fmla="*/ 0 h 1349049"/>
              <a:gd name="connsiteX1" fmla="*/ 25052 w 4384110"/>
              <a:gd name="connsiteY1" fmla="*/ 112734 h 1349049"/>
              <a:gd name="connsiteX2" fmla="*/ 75156 w 4384110"/>
              <a:gd name="connsiteY2" fmla="*/ 187890 h 1349049"/>
              <a:gd name="connsiteX3" fmla="*/ 112734 w 4384110"/>
              <a:gd name="connsiteY3" fmla="*/ 212942 h 1349049"/>
              <a:gd name="connsiteX4" fmla="*/ 137787 w 4384110"/>
              <a:gd name="connsiteY4" fmla="*/ 237994 h 1349049"/>
              <a:gd name="connsiteX5" fmla="*/ 212943 w 4384110"/>
              <a:gd name="connsiteY5" fmla="*/ 263047 h 1349049"/>
              <a:gd name="connsiteX6" fmla="*/ 250521 w 4384110"/>
              <a:gd name="connsiteY6" fmla="*/ 275573 h 1349049"/>
              <a:gd name="connsiteX7" fmla="*/ 275573 w 4384110"/>
              <a:gd name="connsiteY7" fmla="*/ 313151 h 1349049"/>
              <a:gd name="connsiteX8" fmla="*/ 313151 w 4384110"/>
              <a:gd name="connsiteY8" fmla="*/ 325677 h 1349049"/>
              <a:gd name="connsiteX9" fmla="*/ 350729 w 4384110"/>
              <a:gd name="connsiteY9" fmla="*/ 350729 h 1349049"/>
              <a:gd name="connsiteX10" fmla="*/ 425885 w 4384110"/>
              <a:gd name="connsiteY10" fmla="*/ 375781 h 1349049"/>
              <a:gd name="connsiteX11" fmla="*/ 463463 w 4384110"/>
              <a:gd name="connsiteY11" fmla="*/ 388307 h 1349049"/>
              <a:gd name="connsiteX12" fmla="*/ 513567 w 4384110"/>
              <a:gd name="connsiteY12" fmla="*/ 400833 h 1349049"/>
              <a:gd name="connsiteX13" fmla="*/ 563671 w 4384110"/>
              <a:gd name="connsiteY13" fmla="*/ 425885 h 1349049"/>
              <a:gd name="connsiteX14" fmla="*/ 651354 w 4384110"/>
              <a:gd name="connsiteY14" fmla="*/ 450937 h 1349049"/>
              <a:gd name="connsiteX15" fmla="*/ 688932 w 4384110"/>
              <a:gd name="connsiteY15" fmla="*/ 475989 h 1349049"/>
              <a:gd name="connsiteX16" fmla="*/ 776614 w 4384110"/>
              <a:gd name="connsiteY16" fmla="*/ 501041 h 1349049"/>
              <a:gd name="connsiteX17" fmla="*/ 814192 w 4384110"/>
              <a:gd name="connsiteY17" fmla="*/ 526093 h 1349049"/>
              <a:gd name="connsiteX18" fmla="*/ 939452 w 4384110"/>
              <a:gd name="connsiteY18" fmla="*/ 563671 h 1349049"/>
              <a:gd name="connsiteX19" fmla="*/ 977030 w 4384110"/>
              <a:gd name="connsiteY19" fmla="*/ 588723 h 1349049"/>
              <a:gd name="connsiteX20" fmla="*/ 1064713 w 4384110"/>
              <a:gd name="connsiteY20" fmla="*/ 613775 h 1349049"/>
              <a:gd name="connsiteX21" fmla="*/ 1139869 w 4384110"/>
              <a:gd name="connsiteY21" fmla="*/ 638827 h 1349049"/>
              <a:gd name="connsiteX22" fmla="*/ 1177447 w 4384110"/>
              <a:gd name="connsiteY22" fmla="*/ 651353 h 1349049"/>
              <a:gd name="connsiteX23" fmla="*/ 1215025 w 4384110"/>
              <a:gd name="connsiteY23" fmla="*/ 676405 h 1349049"/>
              <a:gd name="connsiteX24" fmla="*/ 1277655 w 4384110"/>
              <a:gd name="connsiteY24" fmla="*/ 688931 h 1349049"/>
              <a:gd name="connsiteX25" fmla="*/ 1315233 w 4384110"/>
              <a:gd name="connsiteY25" fmla="*/ 713984 h 1349049"/>
              <a:gd name="connsiteX26" fmla="*/ 1402915 w 4384110"/>
              <a:gd name="connsiteY26" fmla="*/ 739036 h 1349049"/>
              <a:gd name="connsiteX27" fmla="*/ 1478071 w 4384110"/>
              <a:gd name="connsiteY27" fmla="*/ 789140 h 1349049"/>
              <a:gd name="connsiteX28" fmla="*/ 1515650 w 4384110"/>
              <a:gd name="connsiteY28" fmla="*/ 814192 h 1349049"/>
              <a:gd name="connsiteX29" fmla="*/ 1665962 w 4384110"/>
              <a:gd name="connsiteY29" fmla="*/ 864296 h 1349049"/>
              <a:gd name="connsiteX30" fmla="*/ 1703540 w 4384110"/>
              <a:gd name="connsiteY30" fmla="*/ 876822 h 1349049"/>
              <a:gd name="connsiteX31" fmla="*/ 1741118 w 4384110"/>
              <a:gd name="connsiteY31" fmla="*/ 889348 h 1349049"/>
              <a:gd name="connsiteX32" fmla="*/ 1853852 w 4384110"/>
              <a:gd name="connsiteY32" fmla="*/ 951978 h 1349049"/>
              <a:gd name="connsiteX33" fmla="*/ 1891430 w 4384110"/>
              <a:gd name="connsiteY33" fmla="*/ 977030 h 1349049"/>
              <a:gd name="connsiteX34" fmla="*/ 1929008 w 4384110"/>
              <a:gd name="connsiteY34" fmla="*/ 1014608 h 1349049"/>
              <a:gd name="connsiteX35" fmla="*/ 2004165 w 4384110"/>
              <a:gd name="connsiteY35" fmla="*/ 1039660 h 1349049"/>
              <a:gd name="connsiteX36" fmla="*/ 2041743 w 4384110"/>
              <a:gd name="connsiteY36" fmla="*/ 1052186 h 1349049"/>
              <a:gd name="connsiteX37" fmla="*/ 2718148 w 4384110"/>
              <a:gd name="connsiteY37" fmla="*/ 1077238 h 1349049"/>
              <a:gd name="connsiteX38" fmla="*/ 2956143 w 4384110"/>
              <a:gd name="connsiteY38" fmla="*/ 1102290 h 1349049"/>
              <a:gd name="connsiteX39" fmla="*/ 3018773 w 4384110"/>
              <a:gd name="connsiteY39" fmla="*/ 1114816 h 1349049"/>
              <a:gd name="connsiteX40" fmla="*/ 3081403 w 4384110"/>
              <a:gd name="connsiteY40" fmla="*/ 1152394 h 1349049"/>
              <a:gd name="connsiteX41" fmla="*/ 3331924 w 4384110"/>
              <a:gd name="connsiteY41" fmla="*/ 1189973 h 1349049"/>
              <a:gd name="connsiteX42" fmla="*/ 3457184 w 4384110"/>
              <a:gd name="connsiteY42" fmla="*/ 1215025 h 1349049"/>
              <a:gd name="connsiteX43" fmla="*/ 3507288 w 4384110"/>
              <a:gd name="connsiteY43" fmla="*/ 1227551 h 1349049"/>
              <a:gd name="connsiteX44" fmla="*/ 3620022 w 4384110"/>
              <a:gd name="connsiteY44" fmla="*/ 1240077 h 1349049"/>
              <a:gd name="connsiteX45" fmla="*/ 3657600 w 4384110"/>
              <a:gd name="connsiteY45" fmla="*/ 1252603 h 1349049"/>
              <a:gd name="connsiteX46" fmla="*/ 4296428 w 4384110"/>
              <a:gd name="connsiteY46" fmla="*/ 1277655 h 1349049"/>
              <a:gd name="connsiteX47" fmla="*/ 4384110 w 4384110"/>
              <a:gd name="connsiteY47" fmla="*/ 1315233 h 134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384110" h="1349049">
                <a:moveTo>
                  <a:pt x="0" y="0"/>
                </a:moveTo>
                <a:cubicBezTo>
                  <a:pt x="3399" y="20392"/>
                  <a:pt x="10368" y="86303"/>
                  <a:pt x="25052" y="112734"/>
                </a:cubicBezTo>
                <a:cubicBezTo>
                  <a:pt x="39674" y="139054"/>
                  <a:pt x="50104" y="171189"/>
                  <a:pt x="75156" y="187890"/>
                </a:cubicBezTo>
                <a:cubicBezTo>
                  <a:pt x="87682" y="196241"/>
                  <a:pt x="100978" y="203538"/>
                  <a:pt x="112734" y="212942"/>
                </a:cubicBezTo>
                <a:cubicBezTo>
                  <a:pt x="121956" y="220319"/>
                  <a:pt x="127224" y="232712"/>
                  <a:pt x="137787" y="237994"/>
                </a:cubicBezTo>
                <a:cubicBezTo>
                  <a:pt x="161406" y="249804"/>
                  <a:pt x="187891" y="254696"/>
                  <a:pt x="212943" y="263047"/>
                </a:cubicBezTo>
                <a:lnTo>
                  <a:pt x="250521" y="275573"/>
                </a:lnTo>
                <a:cubicBezTo>
                  <a:pt x="258872" y="288099"/>
                  <a:pt x="263818" y="303747"/>
                  <a:pt x="275573" y="313151"/>
                </a:cubicBezTo>
                <a:cubicBezTo>
                  <a:pt x="285883" y="321399"/>
                  <a:pt x="301341" y="319772"/>
                  <a:pt x="313151" y="325677"/>
                </a:cubicBezTo>
                <a:cubicBezTo>
                  <a:pt x="326616" y="332410"/>
                  <a:pt x="336972" y="344615"/>
                  <a:pt x="350729" y="350729"/>
                </a:cubicBezTo>
                <a:cubicBezTo>
                  <a:pt x="374860" y="361454"/>
                  <a:pt x="400833" y="367430"/>
                  <a:pt x="425885" y="375781"/>
                </a:cubicBezTo>
                <a:cubicBezTo>
                  <a:pt x="438411" y="379956"/>
                  <a:pt x="450654" y="385105"/>
                  <a:pt x="463463" y="388307"/>
                </a:cubicBezTo>
                <a:cubicBezTo>
                  <a:pt x="480164" y="392482"/>
                  <a:pt x="497448" y="394788"/>
                  <a:pt x="513567" y="400833"/>
                </a:cubicBezTo>
                <a:cubicBezTo>
                  <a:pt x="531051" y="407389"/>
                  <a:pt x="546508" y="418530"/>
                  <a:pt x="563671" y="425885"/>
                </a:cubicBezTo>
                <a:cubicBezTo>
                  <a:pt x="588827" y="436666"/>
                  <a:pt x="625931" y="444581"/>
                  <a:pt x="651354" y="450937"/>
                </a:cubicBezTo>
                <a:cubicBezTo>
                  <a:pt x="663880" y="459288"/>
                  <a:pt x="675467" y="469256"/>
                  <a:pt x="688932" y="475989"/>
                </a:cubicBezTo>
                <a:cubicBezTo>
                  <a:pt x="706902" y="484974"/>
                  <a:pt x="760561" y="497028"/>
                  <a:pt x="776614" y="501041"/>
                </a:cubicBezTo>
                <a:cubicBezTo>
                  <a:pt x="789140" y="509392"/>
                  <a:pt x="800355" y="520163"/>
                  <a:pt x="814192" y="526093"/>
                </a:cubicBezTo>
                <a:cubicBezTo>
                  <a:pt x="863207" y="547099"/>
                  <a:pt x="888932" y="529991"/>
                  <a:pt x="939452" y="563671"/>
                </a:cubicBezTo>
                <a:cubicBezTo>
                  <a:pt x="951978" y="572022"/>
                  <a:pt x="963565" y="581990"/>
                  <a:pt x="977030" y="588723"/>
                </a:cubicBezTo>
                <a:cubicBezTo>
                  <a:pt x="998079" y="599248"/>
                  <a:pt x="1044645" y="607755"/>
                  <a:pt x="1064713" y="613775"/>
                </a:cubicBezTo>
                <a:cubicBezTo>
                  <a:pt x="1090006" y="621363"/>
                  <a:pt x="1114817" y="630476"/>
                  <a:pt x="1139869" y="638827"/>
                </a:cubicBezTo>
                <a:cubicBezTo>
                  <a:pt x="1152395" y="643002"/>
                  <a:pt x="1166461" y="644029"/>
                  <a:pt x="1177447" y="651353"/>
                </a:cubicBezTo>
                <a:cubicBezTo>
                  <a:pt x="1189973" y="659704"/>
                  <a:pt x="1200929" y="671119"/>
                  <a:pt x="1215025" y="676405"/>
                </a:cubicBezTo>
                <a:cubicBezTo>
                  <a:pt x="1234960" y="683880"/>
                  <a:pt x="1256778" y="684756"/>
                  <a:pt x="1277655" y="688931"/>
                </a:cubicBezTo>
                <a:cubicBezTo>
                  <a:pt x="1290181" y="697282"/>
                  <a:pt x="1301396" y="708054"/>
                  <a:pt x="1315233" y="713984"/>
                </a:cubicBezTo>
                <a:cubicBezTo>
                  <a:pt x="1343613" y="726147"/>
                  <a:pt x="1375491" y="723800"/>
                  <a:pt x="1402915" y="739036"/>
                </a:cubicBezTo>
                <a:cubicBezTo>
                  <a:pt x="1429235" y="753658"/>
                  <a:pt x="1453019" y="772439"/>
                  <a:pt x="1478071" y="789140"/>
                </a:cubicBezTo>
                <a:cubicBezTo>
                  <a:pt x="1490597" y="797491"/>
                  <a:pt x="1501368" y="809431"/>
                  <a:pt x="1515650" y="814192"/>
                </a:cubicBezTo>
                <a:lnTo>
                  <a:pt x="1665962" y="864296"/>
                </a:lnTo>
                <a:lnTo>
                  <a:pt x="1703540" y="876822"/>
                </a:lnTo>
                <a:cubicBezTo>
                  <a:pt x="1716066" y="880997"/>
                  <a:pt x="1730132" y="882024"/>
                  <a:pt x="1741118" y="889348"/>
                </a:cubicBezTo>
                <a:cubicBezTo>
                  <a:pt x="1825817" y="945814"/>
                  <a:pt x="1720920" y="878127"/>
                  <a:pt x="1853852" y="951978"/>
                </a:cubicBezTo>
                <a:cubicBezTo>
                  <a:pt x="1867012" y="959289"/>
                  <a:pt x="1879865" y="967392"/>
                  <a:pt x="1891430" y="977030"/>
                </a:cubicBezTo>
                <a:cubicBezTo>
                  <a:pt x="1905039" y="988371"/>
                  <a:pt x="1913523" y="1006005"/>
                  <a:pt x="1929008" y="1014608"/>
                </a:cubicBezTo>
                <a:cubicBezTo>
                  <a:pt x="1952092" y="1027433"/>
                  <a:pt x="1979113" y="1031309"/>
                  <a:pt x="2004165" y="1039660"/>
                </a:cubicBezTo>
                <a:cubicBezTo>
                  <a:pt x="2016691" y="1043835"/>
                  <a:pt x="2028545" y="1051809"/>
                  <a:pt x="2041743" y="1052186"/>
                </a:cubicBezTo>
                <a:cubicBezTo>
                  <a:pt x="2559563" y="1066981"/>
                  <a:pt x="2334159" y="1057028"/>
                  <a:pt x="2718148" y="1077238"/>
                </a:cubicBezTo>
                <a:cubicBezTo>
                  <a:pt x="2825020" y="1112862"/>
                  <a:pt x="2713179" y="1079151"/>
                  <a:pt x="2956143" y="1102290"/>
                </a:cubicBezTo>
                <a:cubicBezTo>
                  <a:pt x="2977337" y="1104308"/>
                  <a:pt x="2997896" y="1110641"/>
                  <a:pt x="3018773" y="1114816"/>
                </a:cubicBezTo>
                <a:cubicBezTo>
                  <a:pt x="3039650" y="1127342"/>
                  <a:pt x="3059239" y="1142319"/>
                  <a:pt x="3081403" y="1152394"/>
                </a:cubicBezTo>
                <a:cubicBezTo>
                  <a:pt x="3170790" y="1193025"/>
                  <a:pt x="3222018" y="1182123"/>
                  <a:pt x="3331924" y="1189973"/>
                </a:cubicBezTo>
                <a:cubicBezTo>
                  <a:pt x="3373677" y="1198324"/>
                  <a:pt x="3415875" y="1204698"/>
                  <a:pt x="3457184" y="1215025"/>
                </a:cubicBezTo>
                <a:cubicBezTo>
                  <a:pt x="3473885" y="1219200"/>
                  <a:pt x="3490273" y="1224933"/>
                  <a:pt x="3507288" y="1227551"/>
                </a:cubicBezTo>
                <a:cubicBezTo>
                  <a:pt x="3544658" y="1233300"/>
                  <a:pt x="3582444" y="1235902"/>
                  <a:pt x="3620022" y="1240077"/>
                </a:cubicBezTo>
                <a:cubicBezTo>
                  <a:pt x="3632548" y="1244252"/>
                  <a:pt x="3644417" y="1251871"/>
                  <a:pt x="3657600" y="1252603"/>
                </a:cubicBezTo>
                <a:cubicBezTo>
                  <a:pt x="3870378" y="1264424"/>
                  <a:pt x="4296428" y="1277655"/>
                  <a:pt x="4296428" y="1277655"/>
                </a:cubicBezTo>
                <a:cubicBezTo>
                  <a:pt x="4376497" y="1331034"/>
                  <a:pt x="4350294" y="1349049"/>
                  <a:pt x="4384110" y="1315233"/>
                </a:cubicBez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rgbClr val="000000"/>
              </a:solidFill>
            </a:endParaRPr>
          </a:p>
        </p:txBody>
      </p:sp>
      <p:sp>
        <p:nvSpPr>
          <p:cNvPr id="11" name="Freeform 10"/>
          <p:cNvSpPr/>
          <p:nvPr/>
        </p:nvSpPr>
        <p:spPr>
          <a:xfrm>
            <a:off x="3440114" y="5308600"/>
            <a:ext cx="4371975" cy="541338"/>
          </a:xfrm>
          <a:custGeom>
            <a:avLst/>
            <a:gdLst>
              <a:gd name="connsiteX0" fmla="*/ 0 w 4371584"/>
              <a:gd name="connsiteY0" fmla="*/ 541208 h 541208"/>
              <a:gd name="connsiteX1" fmla="*/ 450937 w 4371584"/>
              <a:gd name="connsiteY1" fmla="*/ 528682 h 541208"/>
              <a:gd name="connsiteX2" fmla="*/ 563671 w 4371584"/>
              <a:gd name="connsiteY2" fmla="*/ 491104 h 541208"/>
              <a:gd name="connsiteX3" fmla="*/ 626302 w 4371584"/>
              <a:gd name="connsiteY3" fmla="*/ 478578 h 541208"/>
              <a:gd name="connsiteX4" fmla="*/ 776614 w 4371584"/>
              <a:gd name="connsiteY4" fmla="*/ 453526 h 541208"/>
              <a:gd name="connsiteX5" fmla="*/ 851770 w 4371584"/>
              <a:gd name="connsiteY5" fmla="*/ 415948 h 541208"/>
              <a:gd name="connsiteX6" fmla="*/ 889348 w 4371584"/>
              <a:gd name="connsiteY6" fmla="*/ 403421 h 541208"/>
              <a:gd name="connsiteX7" fmla="*/ 914400 w 4371584"/>
              <a:gd name="connsiteY7" fmla="*/ 365843 h 541208"/>
              <a:gd name="connsiteX8" fmla="*/ 951978 w 4371584"/>
              <a:gd name="connsiteY8" fmla="*/ 353317 h 541208"/>
              <a:gd name="connsiteX9" fmla="*/ 1052186 w 4371584"/>
              <a:gd name="connsiteY9" fmla="*/ 328265 h 541208"/>
              <a:gd name="connsiteX10" fmla="*/ 1177447 w 4371584"/>
              <a:gd name="connsiteY10" fmla="*/ 303213 h 541208"/>
              <a:gd name="connsiteX11" fmla="*/ 1778696 w 4371584"/>
              <a:gd name="connsiteY11" fmla="*/ 278161 h 541208"/>
              <a:gd name="connsiteX12" fmla="*/ 2167003 w 4371584"/>
              <a:gd name="connsiteY12" fmla="*/ 253109 h 541208"/>
              <a:gd name="connsiteX13" fmla="*/ 2217107 w 4371584"/>
              <a:gd name="connsiteY13" fmla="*/ 240583 h 541208"/>
              <a:gd name="connsiteX14" fmla="*/ 2342367 w 4371584"/>
              <a:gd name="connsiteY14" fmla="*/ 215531 h 541208"/>
              <a:gd name="connsiteX15" fmla="*/ 2392471 w 4371584"/>
              <a:gd name="connsiteY15" fmla="*/ 203005 h 541208"/>
              <a:gd name="connsiteX16" fmla="*/ 2592888 w 4371584"/>
              <a:gd name="connsiteY16" fmla="*/ 190479 h 541208"/>
              <a:gd name="connsiteX17" fmla="*/ 2680570 w 4371584"/>
              <a:gd name="connsiteY17" fmla="*/ 165427 h 541208"/>
              <a:gd name="connsiteX18" fmla="*/ 2743200 w 4371584"/>
              <a:gd name="connsiteY18" fmla="*/ 152901 h 541208"/>
              <a:gd name="connsiteX19" fmla="*/ 2793304 w 4371584"/>
              <a:gd name="connsiteY19" fmla="*/ 140375 h 541208"/>
              <a:gd name="connsiteX20" fmla="*/ 3068877 w 4371584"/>
              <a:gd name="connsiteY20" fmla="*/ 127849 h 541208"/>
              <a:gd name="connsiteX21" fmla="*/ 3519814 w 4371584"/>
              <a:gd name="connsiteY21" fmla="*/ 102797 h 541208"/>
              <a:gd name="connsiteX22" fmla="*/ 3807913 w 4371584"/>
              <a:gd name="connsiteY22" fmla="*/ 90271 h 541208"/>
              <a:gd name="connsiteX23" fmla="*/ 3945699 w 4371584"/>
              <a:gd name="connsiteY23" fmla="*/ 52693 h 541208"/>
              <a:gd name="connsiteX24" fmla="*/ 3983277 w 4371584"/>
              <a:gd name="connsiteY24" fmla="*/ 40167 h 541208"/>
              <a:gd name="connsiteX25" fmla="*/ 4221271 w 4371584"/>
              <a:gd name="connsiteY25" fmla="*/ 27641 h 541208"/>
              <a:gd name="connsiteX26" fmla="*/ 4271376 w 4371584"/>
              <a:gd name="connsiteY26" fmla="*/ 15115 h 541208"/>
              <a:gd name="connsiteX27" fmla="*/ 4308954 w 4371584"/>
              <a:gd name="connsiteY27" fmla="*/ 2589 h 541208"/>
              <a:gd name="connsiteX28" fmla="*/ 4371584 w 4371584"/>
              <a:gd name="connsiteY28" fmla="*/ 2589 h 54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71584" h="541208">
                <a:moveTo>
                  <a:pt x="0" y="541208"/>
                </a:moveTo>
                <a:cubicBezTo>
                  <a:pt x="150312" y="537033"/>
                  <a:pt x="300949" y="539395"/>
                  <a:pt x="450937" y="528682"/>
                </a:cubicBezTo>
                <a:cubicBezTo>
                  <a:pt x="489909" y="525898"/>
                  <a:pt x="525396" y="498759"/>
                  <a:pt x="563671" y="491104"/>
                </a:cubicBezTo>
                <a:cubicBezTo>
                  <a:pt x="584548" y="486929"/>
                  <a:pt x="605301" y="482078"/>
                  <a:pt x="626302" y="478578"/>
                </a:cubicBezTo>
                <a:cubicBezTo>
                  <a:pt x="689933" y="467973"/>
                  <a:pt x="717575" y="468286"/>
                  <a:pt x="776614" y="453526"/>
                </a:cubicBezTo>
                <a:cubicBezTo>
                  <a:pt x="839580" y="437784"/>
                  <a:pt x="790543" y="446562"/>
                  <a:pt x="851770" y="415948"/>
                </a:cubicBezTo>
                <a:cubicBezTo>
                  <a:pt x="863580" y="410043"/>
                  <a:pt x="876822" y="407597"/>
                  <a:pt x="889348" y="403421"/>
                </a:cubicBezTo>
                <a:cubicBezTo>
                  <a:pt x="897699" y="390895"/>
                  <a:pt x="902645" y="375247"/>
                  <a:pt x="914400" y="365843"/>
                </a:cubicBezTo>
                <a:cubicBezTo>
                  <a:pt x="924710" y="357595"/>
                  <a:pt x="939240" y="356791"/>
                  <a:pt x="951978" y="353317"/>
                </a:cubicBezTo>
                <a:cubicBezTo>
                  <a:pt x="985195" y="344258"/>
                  <a:pt x="1018424" y="335017"/>
                  <a:pt x="1052186" y="328265"/>
                </a:cubicBezTo>
                <a:lnTo>
                  <a:pt x="1177447" y="303213"/>
                </a:lnTo>
                <a:cubicBezTo>
                  <a:pt x="1416179" y="255467"/>
                  <a:pt x="1218781" y="291182"/>
                  <a:pt x="1778696" y="278161"/>
                </a:cubicBezTo>
                <a:cubicBezTo>
                  <a:pt x="1931317" y="227287"/>
                  <a:pt x="1767086" y="278104"/>
                  <a:pt x="2167003" y="253109"/>
                </a:cubicBezTo>
                <a:cubicBezTo>
                  <a:pt x="2184185" y="252035"/>
                  <a:pt x="2200274" y="244190"/>
                  <a:pt x="2217107" y="240583"/>
                </a:cubicBezTo>
                <a:cubicBezTo>
                  <a:pt x="2258742" y="231661"/>
                  <a:pt x="2301058" y="225858"/>
                  <a:pt x="2342367" y="215531"/>
                </a:cubicBezTo>
                <a:cubicBezTo>
                  <a:pt x="2359068" y="211356"/>
                  <a:pt x="2375341" y="204718"/>
                  <a:pt x="2392471" y="203005"/>
                </a:cubicBezTo>
                <a:cubicBezTo>
                  <a:pt x="2459075" y="196345"/>
                  <a:pt x="2526082" y="194654"/>
                  <a:pt x="2592888" y="190479"/>
                </a:cubicBezTo>
                <a:cubicBezTo>
                  <a:pt x="2634735" y="176530"/>
                  <a:pt x="2633385" y="175913"/>
                  <a:pt x="2680570" y="165427"/>
                </a:cubicBezTo>
                <a:cubicBezTo>
                  <a:pt x="2701353" y="160809"/>
                  <a:pt x="2722417" y="157519"/>
                  <a:pt x="2743200" y="152901"/>
                </a:cubicBezTo>
                <a:cubicBezTo>
                  <a:pt x="2760005" y="149166"/>
                  <a:pt x="2776139" y="141695"/>
                  <a:pt x="2793304" y="140375"/>
                </a:cubicBezTo>
                <a:cubicBezTo>
                  <a:pt x="2884986" y="133323"/>
                  <a:pt x="2977019" y="132024"/>
                  <a:pt x="3068877" y="127849"/>
                </a:cubicBezTo>
                <a:cubicBezTo>
                  <a:pt x="3237973" y="71484"/>
                  <a:pt x="3085502" y="118308"/>
                  <a:pt x="3519814" y="102797"/>
                </a:cubicBezTo>
                <a:lnTo>
                  <a:pt x="3807913" y="90271"/>
                </a:lnTo>
                <a:cubicBezTo>
                  <a:pt x="3896437" y="72566"/>
                  <a:pt x="3850345" y="84478"/>
                  <a:pt x="3945699" y="52693"/>
                </a:cubicBezTo>
                <a:cubicBezTo>
                  <a:pt x="3958225" y="48518"/>
                  <a:pt x="3970092" y="40861"/>
                  <a:pt x="3983277" y="40167"/>
                </a:cubicBezTo>
                <a:lnTo>
                  <a:pt x="4221271" y="27641"/>
                </a:lnTo>
                <a:cubicBezTo>
                  <a:pt x="4237973" y="23466"/>
                  <a:pt x="4254823" y="19844"/>
                  <a:pt x="4271376" y="15115"/>
                </a:cubicBezTo>
                <a:cubicBezTo>
                  <a:pt x="4284072" y="11488"/>
                  <a:pt x="4295852" y="4227"/>
                  <a:pt x="4308954" y="2589"/>
                </a:cubicBezTo>
                <a:cubicBezTo>
                  <a:pt x="4329669" y="0"/>
                  <a:pt x="4350707" y="2589"/>
                  <a:pt x="4371584" y="2589"/>
                </a:cubicBezTo>
              </a:path>
            </a:pathLst>
          </a:custGeom>
          <a:ln w="38100">
            <a:solidFill>
              <a:srgbClr val="0000FF"/>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solidFill>
                <a:srgbClr val="000000"/>
              </a:solidFill>
            </a:endParaRPr>
          </a:p>
        </p:txBody>
      </p:sp>
      <p:sp>
        <p:nvSpPr>
          <p:cNvPr id="12" name="TextBox 11"/>
          <p:cNvSpPr txBox="1">
            <a:spLocks noChangeArrowheads="1"/>
          </p:cNvSpPr>
          <p:nvPr/>
        </p:nvSpPr>
        <p:spPr bwMode="auto">
          <a:xfrm>
            <a:off x="6781801" y="4354514"/>
            <a:ext cx="9890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1">
                <a:solidFill>
                  <a:srgbClr val="FF0000"/>
                </a:solidFill>
              </a:rPr>
              <a:t>Testing</a:t>
            </a:r>
          </a:p>
        </p:txBody>
      </p:sp>
      <p:sp>
        <p:nvSpPr>
          <p:cNvPr id="13" name="TextBox 12"/>
          <p:cNvSpPr txBox="1">
            <a:spLocks noChangeArrowheads="1"/>
          </p:cNvSpPr>
          <p:nvPr/>
        </p:nvSpPr>
        <p:spPr bwMode="auto">
          <a:xfrm>
            <a:off x="6629401" y="5497514"/>
            <a:ext cx="10826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1">
                <a:solidFill>
                  <a:srgbClr val="0000FF"/>
                </a:solidFill>
              </a:rPr>
              <a:t>Training</a:t>
            </a:r>
          </a:p>
        </p:txBody>
      </p:sp>
      <p:cxnSp>
        <p:nvCxnSpPr>
          <p:cNvPr id="19" name="Straight Arrow Connector 18"/>
          <p:cNvCxnSpPr/>
          <p:nvPr/>
        </p:nvCxnSpPr>
        <p:spPr>
          <a:xfrm rot="5400000" flipH="1" flipV="1">
            <a:off x="3544094" y="4990306"/>
            <a:ext cx="1295400" cy="1588"/>
          </a:xfrm>
          <a:prstGeom prst="straightConnector1">
            <a:avLst/>
          </a:prstGeom>
          <a:ln w="317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a:spLocks noChangeArrowheads="1"/>
          </p:cNvSpPr>
          <p:nvPr/>
        </p:nvSpPr>
        <p:spPr bwMode="auto">
          <a:xfrm>
            <a:off x="4267200" y="4800600"/>
            <a:ext cx="22494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Generalization Error</a:t>
            </a:r>
          </a:p>
        </p:txBody>
      </p:sp>
      <p:sp>
        <p:nvSpPr>
          <p:cNvPr id="15" name="Rectangle 14"/>
          <p:cNvSpPr/>
          <p:nvPr/>
        </p:nvSpPr>
        <p:spPr>
          <a:xfrm>
            <a:off x="3441700" y="5257800"/>
            <a:ext cx="6235700" cy="63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7" name="Rectangle 16"/>
          <p:cNvSpPr/>
          <p:nvPr/>
        </p:nvSpPr>
        <p:spPr>
          <a:xfrm>
            <a:off x="3398838" y="3344069"/>
            <a:ext cx="6235700" cy="19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grpSp>
        <p:nvGrpSpPr>
          <p:cNvPr id="68619" name="Group 3"/>
          <p:cNvGrpSpPr>
            <a:grpSpLocks/>
          </p:cNvGrpSpPr>
          <p:nvPr/>
        </p:nvGrpSpPr>
        <p:grpSpPr bwMode="auto">
          <a:xfrm>
            <a:off x="3059114" y="2668588"/>
            <a:ext cx="4789487" cy="3568700"/>
            <a:chOff x="1535668" y="2667794"/>
            <a:chExt cx="4788932" cy="3568938"/>
          </a:xfrm>
        </p:grpSpPr>
        <p:cxnSp>
          <p:nvCxnSpPr>
            <p:cNvPr id="6" name="Straight Arrow Connector 5"/>
            <p:cNvCxnSpPr/>
            <p:nvPr/>
          </p:nvCxnSpPr>
          <p:spPr>
            <a:xfrm flipV="1">
              <a:off x="1905512" y="5866819"/>
              <a:ext cx="4419088"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8623" name="TextBox 6"/>
            <p:cNvSpPr txBox="1">
              <a:spLocks noChangeArrowheads="1"/>
            </p:cNvSpPr>
            <p:nvPr/>
          </p:nvSpPr>
          <p:spPr bwMode="auto">
            <a:xfrm>
              <a:off x="2743200" y="5867400"/>
              <a:ext cx="32240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Number of Training Examples</a:t>
              </a:r>
            </a:p>
          </p:txBody>
        </p:sp>
        <p:sp>
          <p:nvSpPr>
            <p:cNvPr id="68624" name="TextBox 9"/>
            <p:cNvSpPr txBox="1">
              <a:spLocks noChangeArrowheads="1"/>
            </p:cNvSpPr>
            <p:nvPr/>
          </p:nvSpPr>
          <p:spPr bwMode="auto">
            <a:xfrm rot="-5400000">
              <a:off x="1371520" y="4141636"/>
              <a:ext cx="6976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Error</a:t>
              </a:r>
            </a:p>
          </p:txBody>
        </p:sp>
        <p:cxnSp>
          <p:nvCxnSpPr>
            <p:cNvPr id="5" name="Straight Arrow Connector 4"/>
            <p:cNvCxnSpPr/>
            <p:nvPr/>
          </p:nvCxnSpPr>
          <p:spPr>
            <a:xfrm rot="5400000" flipH="1" flipV="1">
              <a:off x="304413" y="4267307"/>
              <a:ext cx="3200613"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68620" name="Rectangle 19"/>
          <p:cNvSpPr>
            <a:spLocks noChangeArrowheads="1"/>
          </p:cNvSpPr>
          <p:nvPr/>
        </p:nvSpPr>
        <p:spPr bwMode="auto">
          <a:xfrm>
            <a:off x="4572001" y="1981200"/>
            <a:ext cx="2505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00"/>
                </a:solidFill>
              </a:rPr>
              <a:t>Fixed prediction model</a:t>
            </a:r>
          </a:p>
        </p:txBody>
      </p:sp>
      <p:sp>
        <p:nvSpPr>
          <p:cNvPr id="22" name="TextBox 21"/>
          <p:cNvSpPr txBox="1"/>
          <p:nvPr/>
        </p:nvSpPr>
        <p:spPr>
          <a:xfrm>
            <a:off x="8999538" y="6581776"/>
            <a:ext cx="1668462" cy="276225"/>
          </a:xfrm>
          <a:prstGeom prst="rect">
            <a:avLst/>
          </a:prstGeom>
          <a:noFill/>
        </p:spPr>
        <p:txBody>
          <a:bodyPr wrap="none">
            <a:spAutoFit/>
          </a:bodyPr>
          <a:lstStyle/>
          <a:p>
            <a:pPr>
              <a:defRPr/>
            </a:pPr>
            <a:r>
              <a:rPr lang="en-US" sz="1200" dirty="0">
                <a:solidFill>
                  <a:srgbClr val="FFFFFF">
                    <a:lumMod val="65000"/>
                  </a:srgbClr>
                </a:solidFill>
                <a:latin typeface="Arial" charset="0"/>
              </a:rPr>
              <a:t>Slide credit: D. </a:t>
            </a:r>
            <a:r>
              <a:rPr lang="en-US" sz="1200" dirty="0" err="1">
                <a:solidFill>
                  <a:srgbClr val="FFFFFF">
                    <a:lumMod val="65000"/>
                  </a:srgbClr>
                </a:solidFill>
                <a:latin typeface="Arial" charset="0"/>
              </a:rPr>
              <a:t>Hoiem</a:t>
            </a:r>
            <a:endParaRPr lang="en-US" sz="1200" dirty="0">
              <a:solidFill>
                <a:srgbClr val="FFFFFF">
                  <a:lumMod val="65000"/>
                </a:srgbClr>
              </a:solidFill>
              <a:latin typeface="Arial" charset="0"/>
            </a:endParaRPr>
          </a:p>
        </p:txBody>
      </p:sp>
    </p:spTree>
    <p:extLst>
      <p:ext uri="{BB962C8B-B14F-4D97-AF65-F5344CB8AC3E}">
        <p14:creationId xmlns:p14="http://schemas.microsoft.com/office/powerpoint/2010/main" val="40142121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2" presetClass="exit" presetSubtype="2" fill="hold" grpId="0" nodeType="withEffect">
                                  <p:stCondLst>
                                    <p:cond delay="0"/>
                                  </p:stCondLst>
                                  <p:childTnLst>
                                    <p:anim calcmode="lin" valueType="num">
                                      <p:cBhvr additive="base">
                                        <p:cTn id="8" dur="1000"/>
                                        <p:tgtEl>
                                          <p:spTgt spid="15"/>
                                        </p:tgtEl>
                                        <p:attrNameLst>
                                          <p:attrName>ppt_x</p:attrName>
                                        </p:attrNameLst>
                                      </p:cBhvr>
                                      <p:tavLst>
                                        <p:tav tm="0">
                                          <p:val>
                                            <p:strVal val="ppt_x"/>
                                          </p:val>
                                        </p:tav>
                                        <p:tav tm="100000">
                                          <p:val>
                                            <p:strVal val="1+ppt_w/2"/>
                                          </p:val>
                                        </p:tav>
                                      </p:tavLst>
                                    </p:anim>
                                    <p:anim calcmode="lin" valueType="num">
                                      <p:cBhvr additive="base">
                                        <p:cTn id="9" dur="1000"/>
                                        <p:tgtEl>
                                          <p:spTgt spid="15"/>
                                        </p:tgtEl>
                                        <p:attrNameLst>
                                          <p:attrName>ppt_y</p:attrName>
                                        </p:attrNameLst>
                                      </p:cBhvr>
                                      <p:tavLst>
                                        <p:tav tm="0">
                                          <p:val>
                                            <p:strVal val="ppt_y"/>
                                          </p:val>
                                        </p:tav>
                                        <p:tav tm="100000">
                                          <p:val>
                                            <p:strVal val="ppt_y"/>
                                          </p:val>
                                        </p:tav>
                                      </p:tavLst>
                                    </p:anim>
                                    <p:set>
                                      <p:cBhvr>
                                        <p:cTn id="10" dur="1" fill="hold">
                                          <p:stCondLst>
                                            <p:cond delay="999"/>
                                          </p:stCondLst>
                                        </p:cTn>
                                        <p:tgtEl>
                                          <p:spTgt spid="15"/>
                                        </p:tgtEl>
                                        <p:attrNameLst>
                                          <p:attrName>style.visibility</p:attrName>
                                        </p:attrNameLst>
                                      </p:cBhvr>
                                      <p:to>
                                        <p:strVal val="hidden"/>
                                      </p:to>
                                    </p:set>
                                  </p:childTnLst>
                                </p:cTn>
                              </p:par>
                            </p:childTnLst>
                          </p:cTn>
                        </p:par>
                        <p:par>
                          <p:cTn id="11" fill="hold" nodeType="afterGroup">
                            <p:stCondLst>
                              <p:cond delay="1000"/>
                            </p:stCondLst>
                            <p:childTnLst>
                              <p:par>
                                <p:cTn id="12" presetID="1"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par>
                                <p:cTn id="18" presetID="2" presetClass="exit" presetSubtype="2" fill="hold" grpId="0" nodeType="withEffect">
                                  <p:stCondLst>
                                    <p:cond delay="0"/>
                                  </p:stCondLst>
                                  <p:childTnLst>
                                    <p:anim calcmode="lin" valueType="num">
                                      <p:cBhvr additive="base">
                                        <p:cTn id="19" dur="1000"/>
                                        <p:tgtEl>
                                          <p:spTgt spid="17"/>
                                        </p:tgtEl>
                                        <p:attrNameLst>
                                          <p:attrName>ppt_x</p:attrName>
                                        </p:attrNameLst>
                                      </p:cBhvr>
                                      <p:tavLst>
                                        <p:tav tm="0">
                                          <p:val>
                                            <p:strVal val="ppt_x"/>
                                          </p:val>
                                        </p:tav>
                                        <p:tav tm="100000">
                                          <p:val>
                                            <p:strVal val="1+ppt_w/2"/>
                                          </p:val>
                                        </p:tav>
                                      </p:tavLst>
                                    </p:anim>
                                    <p:anim calcmode="lin" valueType="num">
                                      <p:cBhvr additive="base">
                                        <p:cTn id="20" dur="1000"/>
                                        <p:tgtEl>
                                          <p:spTgt spid="17"/>
                                        </p:tgtEl>
                                        <p:attrNameLst>
                                          <p:attrName>ppt_y</p:attrName>
                                        </p:attrNameLst>
                                      </p:cBhvr>
                                      <p:tavLst>
                                        <p:tav tm="0">
                                          <p:val>
                                            <p:strVal val="ppt_y"/>
                                          </p:val>
                                        </p:tav>
                                        <p:tav tm="100000">
                                          <p:val>
                                            <p:strVal val="ppt_y"/>
                                          </p:val>
                                        </p:tav>
                                      </p:tavLst>
                                    </p:anim>
                                    <p:set>
                                      <p:cBhvr>
                                        <p:cTn id="21" dur="1" fill="hold">
                                          <p:stCondLst>
                                            <p:cond delay="999"/>
                                          </p:stCondLst>
                                        </p:cTn>
                                        <p:tgtEl>
                                          <p:spTgt spid="17"/>
                                        </p:tgtEl>
                                        <p:attrNameLst>
                                          <p:attrName>style.visibility</p:attrName>
                                        </p:attrNameLst>
                                      </p:cBhvr>
                                      <p:to>
                                        <p:strVal val="hidden"/>
                                      </p:to>
                                    </p:set>
                                  </p:childTnLst>
                                </p:cTn>
                              </p:par>
                            </p:childTnLst>
                          </p:cTn>
                        </p:par>
                        <p:par>
                          <p:cTn id="22" fill="hold" nodeType="afterGroup">
                            <p:stCondLst>
                              <p:cond delay="1000"/>
                            </p:stCondLst>
                            <p:childTnLst>
                              <p:par>
                                <p:cTn id="23" presetID="1" presetClass="entr" presetSubtype="0"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21" grpId="0"/>
      <p:bldP spid="15" grpId="0" animBg="1"/>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Definition</a:t>
            </a:r>
            <a:endParaRPr lang="en-US" dirty="0"/>
          </a:p>
        </p:txBody>
      </p:sp>
      <p:sp>
        <p:nvSpPr>
          <p:cNvPr id="3" name="Content Placeholder 2"/>
          <p:cNvSpPr>
            <a:spLocks noGrp="1"/>
          </p:cNvSpPr>
          <p:nvPr>
            <p:ph idx="1"/>
          </p:nvPr>
        </p:nvSpPr>
        <p:spPr/>
        <p:txBody>
          <a:bodyPr/>
          <a:lstStyle/>
          <a:p>
            <a:r>
              <a:rPr lang="en-US" dirty="0" smtClean="0"/>
              <a:t>Arthur Samuel (1959): field of study that gives computers the ability to learn without being explicitly programmed.</a:t>
            </a:r>
          </a:p>
          <a:p>
            <a:r>
              <a:rPr lang="en-US" dirty="0" smtClean="0"/>
              <a:t>Tom Mitchell (1998) Well-posed learning problem: A computer program is said to learn from experience E with respect to some task T and some performance measure P, if its performance on T, as measured by P, improves with experience E.</a:t>
            </a:r>
            <a:endParaRPr lang="en-US" dirty="0"/>
          </a:p>
        </p:txBody>
      </p:sp>
    </p:spTree>
    <p:extLst>
      <p:ext uri="{BB962C8B-B14F-4D97-AF65-F5344CB8AC3E}">
        <p14:creationId xmlns:p14="http://schemas.microsoft.com/office/powerpoint/2010/main" val="14206378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r>
              <a:rPr lang="en-US" altLang="en-US" smtClean="0"/>
              <a:t>The perfect classification algorithm</a:t>
            </a:r>
          </a:p>
        </p:txBody>
      </p:sp>
      <p:sp>
        <p:nvSpPr>
          <p:cNvPr id="14339" name="Content Placeholder 2"/>
          <p:cNvSpPr>
            <a:spLocks noGrp="1"/>
          </p:cNvSpPr>
          <p:nvPr>
            <p:ph idx="1"/>
          </p:nvPr>
        </p:nvSpPr>
        <p:spPr>
          <a:xfrm>
            <a:off x="1981200" y="2372006"/>
            <a:ext cx="8229600" cy="3458425"/>
          </a:xfrm>
        </p:spPr>
        <p:txBody>
          <a:bodyPr>
            <a:normAutofit/>
          </a:bodyPr>
          <a:lstStyle/>
          <a:p>
            <a:pPr>
              <a:defRPr/>
            </a:pPr>
            <a:endParaRPr lang="en-US" sz="2000" dirty="0" smtClean="0"/>
          </a:p>
          <a:p>
            <a:pPr>
              <a:defRPr/>
            </a:pPr>
            <a:r>
              <a:rPr lang="en-US" sz="2000" dirty="0" smtClean="0"/>
              <a:t>Objective function: encodes the right loss for the problem</a:t>
            </a:r>
          </a:p>
          <a:p>
            <a:pPr>
              <a:defRPr/>
            </a:pPr>
            <a:r>
              <a:rPr lang="en-US" sz="2000" dirty="0" smtClean="0"/>
              <a:t>Parameterization</a:t>
            </a:r>
            <a:r>
              <a:rPr lang="en-US" sz="2000" dirty="0" smtClean="0"/>
              <a:t>: makes assumptions that fit the problem</a:t>
            </a:r>
          </a:p>
          <a:p>
            <a:pPr>
              <a:defRPr/>
            </a:pPr>
            <a:r>
              <a:rPr lang="en-US" sz="2000" dirty="0" smtClean="0"/>
              <a:t>Regularization</a:t>
            </a:r>
            <a:r>
              <a:rPr lang="en-US" sz="2000" dirty="0" smtClean="0"/>
              <a:t>: right level of regularization for amount of training data</a:t>
            </a:r>
          </a:p>
          <a:p>
            <a:pPr>
              <a:defRPr/>
            </a:pPr>
            <a:r>
              <a:rPr lang="en-US" sz="2000" dirty="0" smtClean="0"/>
              <a:t>Training </a:t>
            </a:r>
            <a:r>
              <a:rPr lang="en-US" sz="2000" dirty="0" smtClean="0"/>
              <a:t>algorithm: can find parameters that maximize objective on training set</a:t>
            </a:r>
          </a:p>
          <a:p>
            <a:pPr>
              <a:defRPr/>
            </a:pPr>
            <a:r>
              <a:rPr lang="en-US" sz="2000" dirty="0" smtClean="0"/>
              <a:t>Inference </a:t>
            </a:r>
            <a:r>
              <a:rPr lang="en-US" sz="2000" dirty="0" smtClean="0"/>
              <a:t>algorithm: can solve for objective function in evaluation</a:t>
            </a:r>
          </a:p>
        </p:txBody>
      </p:sp>
      <p:sp>
        <p:nvSpPr>
          <p:cNvPr id="4" name="TextBox 3"/>
          <p:cNvSpPr txBox="1"/>
          <p:nvPr/>
        </p:nvSpPr>
        <p:spPr>
          <a:xfrm>
            <a:off x="8999538" y="6581776"/>
            <a:ext cx="1668462" cy="276225"/>
          </a:xfrm>
          <a:prstGeom prst="rect">
            <a:avLst/>
          </a:prstGeom>
          <a:noFill/>
        </p:spPr>
        <p:txBody>
          <a:bodyPr wrap="none">
            <a:spAutoFit/>
          </a:bodyPr>
          <a:lstStyle/>
          <a:p>
            <a:pPr>
              <a:defRPr/>
            </a:pPr>
            <a:r>
              <a:rPr lang="en-US" sz="1200" dirty="0">
                <a:solidFill>
                  <a:prstClr val="white">
                    <a:lumMod val="65000"/>
                  </a:prstClr>
                </a:solidFill>
                <a:latin typeface="Arial" charset="0"/>
              </a:rPr>
              <a:t>Slide credit: D. </a:t>
            </a:r>
            <a:r>
              <a:rPr lang="en-US" sz="1200" dirty="0" err="1">
                <a:solidFill>
                  <a:prstClr val="white">
                    <a:lumMod val="65000"/>
                  </a:prstClr>
                </a:solidFill>
                <a:latin typeface="Arial" charset="0"/>
              </a:rPr>
              <a:t>Hoiem</a:t>
            </a:r>
            <a:endParaRPr lang="en-US" sz="1200" dirty="0">
              <a:solidFill>
                <a:prstClr val="white">
                  <a:lumMod val="65000"/>
                </a:prstClr>
              </a:solidFill>
              <a:latin typeface="Arial" charset="0"/>
            </a:endParaRPr>
          </a:p>
        </p:txBody>
      </p:sp>
    </p:spTree>
    <p:extLst>
      <p:ext uri="{BB962C8B-B14F-4D97-AF65-F5344CB8AC3E}">
        <p14:creationId xmlns:p14="http://schemas.microsoft.com/office/powerpoint/2010/main" val="42121443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339">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339">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43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2280821" y="2196483"/>
            <a:ext cx="7772400" cy="1143000"/>
          </a:xfrm>
        </p:spPr>
        <p:txBody>
          <a:bodyPr/>
          <a:lstStyle/>
          <a:p>
            <a:pPr eaLnBrk="1" hangingPunct="1"/>
            <a:r>
              <a:rPr lang="en-US" altLang="en-US" dirty="0" smtClean="0"/>
              <a:t>Introduction to Artificial Neural Networks</a:t>
            </a:r>
          </a:p>
        </p:txBody>
      </p:sp>
    </p:spTree>
    <p:extLst>
      <p:ext uri="{BB962C8B-B14F-4D97-AF65-F5344CB8AC3E}">
        <p14:creationId xmlns:p14="http://schemas.microsoft.com/office/powerpoint/2010/main" val="25195517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2209800" y="381000"/>
            <a:ext cx="7772400" cy="1143000"/>
          </a:xfrm>
        </p:spPr>
        <p:txBody>
          <a:bodyPr/>
          <a:lstStyle/>
          <a:p>
            <a:pPr eaLnBrk="1" hangingPunct="1"/>
            <a:r>
              <a:rPr lang="en-US" altLang="en-US" smtClean="0"/>
              <a:t>Neural Computations</a:t>
            </a:r>
          </a:p>
        </p:txBody>
      </p:sp>
      <p:sp>
        <p:nvSpPr>
          <p:cNvPr id="3075" name="Rectangle 3"/>
          <p:cNvSpPr>
            <a:spLocks noGrp="1" noChangeArrowheads="1"/>
          </p:cNvSpPr>
          <p:nvPr>
            <p:ph type="body" idx="1"/>
          </p:nvPr>
        </p:nvSpPr>
        <p:spPr>
          <a:xfrm>
            <a:off x="2133600" y="1524000"/>
            <a:ext cx="8077200" cy="4876800"/>
          </a:xfrm>
        </p:spPr>
        <p:txBody>
          <a:bodyPr/>
          <a:lstStyle/>
          <a:p>
            <a:pPr eaLnBrk="1" hangingPunct="1">
              <a:lnSpc>
                <a:spcPct val="90000"/>
              </a:lnSpc>
            </a:pPr>
            <a:r>
              <a:rPr lang="en-US" altLang="en-US" sz="2800"/>
              <a:t>Refers to computation with artificial neurons</a:t>
            </a:r>
          </a:p>
          <a:p>
            <a:pPr eaLnBrk="1" hangingPunct="1">
              <a:lnSpc>
                <a:spcPct val="90000"/>
              </a:lnSpc>
            </a:pPr>
            <a:r>
              <a:rPr lang="en-US" altLang="en-US" sz="2800"/>
              <a:t>These artificial neurons are very crude approximations to real neurons in the brain</a:t>
            </a:r>
          </a:p>
          <a:p>
            <a:pPr eaLnBrk="1" hangingPunct="1">
              <a:lnSpc>
                <a:spcPct val="90000"/>
              </a:lnSpc>
            </a:pPr>
            <a:r>
              <a:rPr lang="en-US" altLang="en-US" sz="2800"/>
              <a:t>The goal here is not to make a good model for real neurons, but to compute with artificial neurons</a:t>
            </a:r>
          </a:p>
          <a:p>
            <a:pPr eaLnBrk="1" hangingPunct="1">
              <a:lnSpc>
                <a:spcPct val="90000"/>
              </a:lnSpc>
            </a:pPr>
            <a:r>
              <a:rPr lang="en-US" altLang="en-US" sz="2800"/>
              <a:t>But maybe artificial neurons modeled more closely after real neurons could be better???  We don’t know.</a:t>
            </a:r>
          </a:p>
          <a:p>
            <a:pPr eaLnBrk="1" hangingPunct="1">
              <a:lnSpc>
                <a:spcPct val="90000"/>
              </a:lnSpc>
            </a:pPr>
            <a:r>
              <a:rPr lang="en-US" altLang="en-US" sz="2800"/>
              <a:t>It is, of course, a valid quest to model real neurons more closely just for the sake of understanding real neurons.</a:t>
            </a:r>
          </a:p>
        </p:txBody>
      </p:sp>
    </p:spTree>
    <p:extLst>
      <p:ext uri="{BB962C8B-B14F-4D97-AF65-F5344CB8AC3E}">
        <p14:creationId xmlns:p14="http://schemas.microsoft.com/office/powerpoint/2010/main" val="297187583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1905000" y="685800"/>
            <a:ext cx="2133600" cy="1600200"/>
          </a:xfrm>
        </p:spPr>
        <p:txBody>
          <a:bodyPr/>
          <a:lstStyle/>
          <a:p>
            <a:pPr eaLnBrk="1" hangingPunct="1"/>
            <a:r>
              <a:rPr lang="en-US" altLang="en-US" smtClean="0"/>
              <a:t>Real Neurons</a:t>
            </a:r>
          </a:p>
        </p:txBody>
      </p:sp>
      <p:sp>
        <p:nvSpPr>
          <p:cNvPr id="4099" name="Rectangle 3"/>
          <p:cNvSpPr>
            <a:spLocks noGrp="1" noChangeArrowheads="1"/>
          </p:cNvSpPr>
          <p:nvPr>
            <p:ph type="body" idx="1"/>
          </p:nvPr>
        </p:nvSpPr>
        <p:spPr>
          <a:xfrm>
            <a:off x="1676400" y="2590800"/>
            <a:ext cx="8991600" cy="3886200"/>
          </a:xfrm>
        </p:spPr>
        <p:txBody>
          <a:bodyPr>
            <a:normAutofit lnSpcReduction="10000"/>
          </a:bodyPr>
          <a:lstStyle/>
          <a:p>
            <a:pPr eaLnBrk="1" hangingPunct="1"/>
            <a:r>
              <a:rPr lang="en-US" altLang="en-US" sz="1800"/>
              <a:t>Brain has about 10</a:t>
            </a:r>
            <a:r>
              <a:rPr lang="en-US" altLang="en-US" sz="1800" baseline="30000"/>
              <a:t>11</a:t>
            </a:r>
            <a:r>
              <a:rPr lang="en-US" altLang="en-US" sz="1800"/>
              <a:t> neurons (nerve cells) of many different types</a:t>
            </a:r>
          </a:p>
          <a:p>
            <a:pPr eaLnBrk="1" hangingPunct="1"/>
            <a:r>
              <a:rPr lang="en-US" altLang="en-US" sz="1800"/>
              <a:t>Fig. 1.1 shows a “representative” neuron.</a:t>
            </a:r>
          </a:p>
          <a:p>
            <a:pPr eaLnBrk="1" hangingPunct="1"/>
            <a:r>
              <a:rPr lang="en-US" altLang="en-US" sz="1800"/>
              <a:t>Tree-like networks of nerve fibers called dendrites are connected to the cell body or soma</a:t>
            </a:r>
          </a:p>
          <a:p>
            <a:pPr eaLnBrk="1" hangingPunct="1"/>
            <a:r>
              <a:rPr lang="en-US" altLang="en-US" sz="1800"/>
              <a:t>Soma has cell nucleus</a:t>
            </a:r>
          </a:p>
          <a:p>
            <a:pPr eaLnBrk="1" hangingPunct="1"/>
            <a:r>
              <a:rPr lang="en-US" altLang="en-US" sz="1800"/>
              <a:t>Extending from soma is a single long fiber called the axon</a:t>
            </a:r>
          </a:p>
          <a:p>
            <a:pPr eaLnBrk="1" hangingPunct="1"/>
            <a:r>
              <a:rPr lang="en-US" altLang="en-US" sz="1800"/>
              <a:t>Axon eventually branches or arborizes into strands and substrands</a:t>
            </a:r>
          </a:p>
          <a:p>
            <a:pPr eaLnBrk="1" hangingPunct="1"/>
            <a:r>
              <a:rPr lang="en-US" altLang="en-US" sz="1800"/>
              <a:t>At the ends of these strands are the transmitting ends of the synaptic junctions, or synapses to other neurons</a:t>
            </a:r>
          </a:p>
          <a:p>
            <a:pPr eaLnBrk="1" hangingPunct="1"/>
            <a:r>
              <a:rPr lang="en-US" altLang="en-US" sz="1800"/>
              <a:t>The receiving ends of these junctions on other cells can be found both on the dendrites and on the cell bodies themselves.</a:t>
            </a:r>
          </a:p>
          <a:p>
            <a:pPr eaLnBrk="1" hangingPunct="1"/>
            <a:r>
              <a:rPr lang="en-US" altLang="en-US" sz="1800"/>
              <a:t>The axon of a typical neuron makes a few thousand synapses with other neurons!</a:t>
            </a:r>
          </a:p>
        </p:txBody>
      </p:sp>
      <p:pic>
        <p:nvPicPr>
          <p:cNvPr id="4100" name="Picture 4" descr="realneuron"/>
          <p:cNvPicPr>
            <a:picLocks noChangeAspect="1" noChangeArrowheads="1"/>
          </p:cNvPicPr>
          <p:nvPr/>
        </p:nvPicPr>
        <p:blipFill>
          <a:blip r:embed="rId2">
            <a:extLst>
              <a:ext uri="{28A0092B-C50C-407E-A947-70E740481C1C}">
                <a14:useLocalDpi xmlns:a14="http://schemas.microsoft.com/office/drawing/2010/main" val="0"/>
              </a:ext>
            </a:extLst>
          </a:blip>
          <a:srcRect l="3125" r="1563"/>
          <a:stretch>
            <a:fillRect/>
          </a:stretch>
        </p:blipFill>
        <p:spPr bwMode="auto">
          <a:xfrm>
            <a:off x="5257800" y="1"/>
            <a:ext cx="4648200" cy="263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329444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524000" y="0"/>
            <a:ext cx="3810000" cy="2971800"/>
          </a:xfrm>
        </p:spPr>
        <p:txBody>
          <a:bodyPr/>
          <a:lstStyle/>
          <a:p>
            <a:pPr eaLnBrk="1" hangingPunct="1"/>
            <a:r>
              <a:rPr lang="en-US" altLang="en-US" smtClean="0"/>
              <a:t>Pitts-McCulloch Neuron</a:t>
            </a:r>
          </a:p>
        </p:txBody>
      </p:sp>
      <p:pic>
        <p:nvPicPr>
          <p:cNvPr id="5123" name="Picture 4" descr="Pitts_McCullochNeur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1" y="838201"/>
            <a:ext cx="5497513" cy="141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5" descr="Pitts_McCullochNeuronEqu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2743200"/>
            <a:ext cx="5715000" cy="356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26552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524000" y="152400"/>
            <a:ext cx="9144000" cy="1143000"/>
          </a:xfrm>
        </p:spPr>
        <p:txBody>
          <a:bodyPr/>
          <a:lstStyle/>
          <a:p>
            <a:pPr eaLnBrk="1" hangingPunct="1"/>
            <a:r>
              <a:rPr lang="en-US" altLang="en-US" smtClean="0"/>
              <a:t>More on the Pitts-McCulloch Neuron</a:t>
            </a:r>
          </a:p>
        </p:txBody>
      </p:sp>
      <p:sp>
        <p:nvSpPr>
          <p:cNvPr id="6147" name="Rectangle 3"/>
          <p:cNvSpPr>
            <a:spLocks noGrp="1" noChangeArrowheads="1"/>
          </p:cNvSpPr>
          <p:nvPr>
            <p:ph type="body" idx="1"/>
          </p:nvPr>
        </p:nvSpPr>
        <p:spPr>
          <a:xfrm>
            <a:off x="1981200" y="1143000"/>
            <a:ext cx="8686800" cy="5486400"/>
          </a:xfrm>
        </p:spPr>
        <p:txBody>
          <a:bodyPr>
            <a:normAutofit lnSpcReduction="10000"/>
          </a:bodyPr>
          <a:lstStyle/>
          <a:p>
            <a:pPr eaLnBrk="1" hangingPunct="1">
              <a:lnSpc>
                <a:spcPct val="90000"/>
              </a:lnSpc>
            </a:pPr>
            <a:r>
              <a:rPr lang="en-US" altLang="en-US" sz="2800"/>
              <a:t>Though simple, this neuron is a computationally very powerful device</a:t>
            </a:r>
          </a:p>
          <a:p>
            <a:pPr eaLnBrk="1" hangingPunct="1">
              <a:lnSpc>
                <a:spcPct val="90000"/>
              </a:lnSpc>
            </a:pPr>
            <a:r>
              <a:rPr lang="en-US" altLang="en-US" sz="2800"/>
              <a:t>They proved that a synchronous assembly of such neurons is capable of universal computation for suitably chosen weights</a:t>
            </a:r>
          </a:p>
          <a:p>
            <a:pPr lvl="1" eaLnBrk="1" hangingPunct="1">
              <a:lnSpc>
                <a:spcPct val="90000"/>
              </a:lnSpc>
            </a:pPr>
            <a:r>
              <a:rPr lang="en-US" altLang="en-US" sz="2400"/>
              <a:t>Can compute any Boolean function</a:t>
            </a:r>
          </a:p>
          <a:p>
            <a:pPr eaLnBrk="1" hangingPunct="1">
              <a:lnSpc>
                <a:spcPct val="90000"/>
              </a:lnSpc>
            </a:pPr>
            <a:r>
              <a:rPr lang="en-US" altLang="en-US" sz="2800"/>
              <a:t>This proof is not hard and is both books cited on the title slide. (See Zurada, p. 30.)</a:t>
            </a:r>
          </a:p>
          <a:p>
            <a:pPr eaLnBrk="1" hangingPunct="1">
              <a:lnSpc>
                <a:spcPct val="90000"/>
              </a:lnSpc>
            </a:pPr>
            <a:r>
              <a:rPr lang="en-US" altLang="en-US" sz="2800"/>
              <a:t>This means that it can compute anything a Turing Machine (or any digital computer) can.</a:t>
            </a:r>
          </a:p>
          <a:p>
            <a:pPr eaLnBrk="1" hangingPunct="1">
              <a:lnSpc>
                <a:spcPct val="90000"/>
              </a:lnSpc>
            </a:pPr>
            <a:r>
              <a:rPr lang="en-US" altLang="en-US" sz="2800"/>
              <a:t>However, neural nets are more useful for approximating continuous functions than for computing Boolean functions!</a:t>
            </a:r>
          </a:p>
        </p:txBody>
      </p:sp>
    </p:spTree>
    <p:extLst>
      <p:ext uri="{BB962C8B-B14F-4D97-AF65-F5344CB8AC3E}">
        <p14:creationId xmlns:p14="http://schemas.microsoft.com/office/powerpoint/2010/main" val="342488440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1905000" y="533400"/>
            <a:ext cx="8458200" cy="1143000"/>
          </a:xfrm>
        </p:spPr>
        <p:txBody>
          <a:bodyPr/>
          <a:lstStyle/>
          <a:p>
            <a:pPr eaLnBrk="1" hangingPunct="1"/>
            <a:r>
              <a:rPr lang="en-US" altLang="en-US" smtClean="0"/>
              <a:t>Perceptrons: Multilayer Perceptrons</a:t>
            </a:r>
          </a:p>
        </p:txBody>
      </p:sp>
      <p:pic>
        <p:nvPicPr>
          <p:cNvPr id="7171" name="Picture 4" descr="twolayerperceptron"/>
          <p:cNvPicPr>
            <a:picLocks noChangeAspect="1" noChangeArrowheads="1"/>
          </p:cNvPicPr>
          <p:nvPr/>
        </p:nvPicPr>
        <p:blipFill>
          <a:blip r:embed="rId2">
            <a:extLst>
              <a:ext uri="{28A0092B-C50C-407E-A947-70E740481C1C}">
                <a14:useLocalDpi xmlns:a14="http://schemas.microsoft.com/office/drawing/2010/main" val="0"/>
              </a:ext>
            </a:extLst>
          </a:blip>
          <a:srcRect r="34343"/>
          <a:stretch>
            <a:fillRect/>
          </a:stretch>
        </p:blipFill>
        <p:spPr bwMode="auto">
          <a:xfrm>
            <a:off x="1905000" y="2209800"/>
            <a:ext cx="4953000" cy="351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2" name="Text Box 5"/>
          <p:cNvSpPr txBox="1">
            <a:spLocks noChangeArrowheads="1"/>
          </p:cNvSpPr>
          <p:nvPr/>
        </p:nvSpPr>
        <p:spPr bwMode="auto">
          <a:xfrm>
            <a:off x="7162800" y="1752600"/>
            <a:ext cx="2895600" cy="360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en-US" b="1"/>
              <a:t>Applications:</a:t>
            </a:r>
            <a:r>
              <a:rPr lang="en-US" altLang="en-US"/>
              <a:t> </a:t>
            </a:r>
          </a:p>
          <a:p>
            <a:pPr eaLnBrk="1" hangingPunct="1">
              <a:spcBef>
                <a:spcPct val="50000"/>
              </a:spcBef>
              <a:buFontTx/>
              <a:buChar char="•"/>
            </a:pPr>
            <a:r>
              <a:rPr lang="en-US" altLang="en-US"/>
              <a:t>approximation of any function!</a:t>
            </a:r>
          </a:p>
          <a:p>
            <a:pPr eaLnBrk="1" hangingPunct="1">
              <a:spcBef>
                <a:spcPct val="50000"/>
              </a:spcBef>
              <a:buFontTx/>
              <a:buChar char="•"/>
            </a:pPr>
            <a:r>
              <a:rPr lang="en-US" altLang="en-US"/>
              <a:t>Modeling</a:t>
            </a:r>
          </a:p>
          <a:p>
            <a:pPr eaLnBrk="1" hangingPunct="1">
              <a:spcBef>
                <a:spcPct val="50000"/>
              </a:spcBef>
              <a:buFontTx/>
              <a:buChar char="•"/>
            </a:pPr>
            <a:r>
              <a:rPr lang="en-US" altLang="en-US"/>
              <a:t>Classification</a:t>
            </a:r>
          </a:p>
          <a:p>
            <a:pPr eaLnBrk="1" hangingPunct="1">
              <a:spcBef>
                <a:spcPct val="50000"/>
              </a:spcBef>
              <a:buFontTx/>
              <a:buChar char="•"/>
            </a:pPr>
            <a:r>
              <a:rPr lang="en-US" altLang="en-US"/>
              <a:t>Prediction</a:t>
            </a:r>
          </a:p>
          <a:p>
            <a:pPr eaLnBrk="1" hangingPunct="1">
              <a:spcBef>
                <a:spcPct val="50000"/>
              </a:spcBef>
              <a:buFontTx/>
              <a:buChar char="•"/>
            </a:pPr>
            <a:r>
              <a:rPr lang="en-US" altLang="en-US"/>
              <a:t>Control</a:t>
            </a:r>
          </a:p>
        </p:txBody>
      </p:sp>
    </p:spTree>
    <p:extLst>
      <p:ext uri="{BB962C8B-B14F-4D97-AF65-F5344CB8AC3E}">
        <p14:creationId xmlns:p14="http://schemas.microsoft.com/office/powerpoint/2010/main" val="118928456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209800" y="0"/>
            <a:ext cx="7772400" cy="1143000"/>
          </a:xfrm>
        </p:spPr>
        <p:txBody>
          <a:bodyPr/>
          <a:lstStyle/>
          <a:p>
            <a:pPr eaLnBrk="1" hangingPunct="1"/>
            <a:r>
              <a:rPr lang="en-US" altLang="en-US" smtClean="0"/>
              <a:t>History</a:t>
            </a:r>
          </a:p>
        </p:txBody>
      </p:sp>
      <p:sp>
        <p:nvSpPr>
          <p:cNvPr id="8195" name="Rectangle 3"/>
          <p:cNvSpPr>
            <a:spLocks noGrp="1" noChangeArrowheads="1"/>
          </p:cNvSpPr>
          <p:nvPr>
            <p:ph type="body" idx="1"/>
          </p:nvPr>
        </p:nvSpPr>
        <p:spPr>
          <a:xfrm>
            <a:off x="1905000" y="1219200"/>
            <a:ext cx="8229600" cy="5410200"/>
          </a:xfrm>
        </p:spPr>
        <p:txBody>
          <a:bodyPr>
            <a:normAutofit lnSpcReduction="10000"/>
          </a:bodyPr>
          <a:lstStyle/>
          <a:p>
            <a:pPr eaLnBrk="1" hangingPunct="1">
              <a:lnSpc>
                <a:spcPct val="90000"/>
              </a:lnSpc>
            </a:pPr>
            <a:r>
              <a:rPr lang="en-US" altLang="en-US" sz="2800"/>
              <a:t>History of “these sorts of ideas in psychology” originated with Aristotle</a:t>
            </a:r>
          </a:p>
          <a:p>
            <a:pPr eaLnBrk="1" hangingPunct="1">
              <a:lnSpc>
                <a:spcPct val="90000"/>
              </a:lnSpc>
            </a:pPr>
            <a:r>
              <a:rPr lang="en-US" altLang="en-US" sz="2800"/>
              <a:t>Yet as a basis for computational or neural modeling we can trace these ideas to Pitts and McCulloch, or McCulloch and Pitts (1943).</a:t>
            </a:r>
          </a:p>
          <a:p>
            <a:pPr eaLnBrk="1" hangingPunct="1">
              <a:lnSpc>
                <a:spcPct val="90000"/>
              </a:lnSpc>
            </a:pPr>
            <a:r>
              <a:rPr lang="en-US" altLang="en-US" sz="2800"/>
              <a:t>Pitts was a very unusual character, and probably the true inventor of the artificial neuron model.  I have a friend who knew him, and will tell you what I remembered he told me in class.</a:t>
            </a:r>
          </a:p>
          <a:p>
            <a:pPr eaLnBrk="1" hangingPunct="1">
              <a:lnSpc>
                <a:spcPct val="90000"/>
              </a:lnSpc>
            </a:pPr>
            <a:r>
              <a:rPr lang="en-US" altLang="en-US" sz="2800"/>
              <a:t>For more on McCulloch and Pitts, see</a:t>
            </a:r>
          </a:p>
          <a:p>
            <a:pPr eaLnBrk="1" hangingPunct="1">
              <a:lnSpc>
                <a:spcPct val="90000"/>
              </a:lnSpc>
              <a:buFontTx/>
              <a:buNone/>
            </a:pPr>
            <a:r>
              <a:rPr lang="en-US" altLang="en-US" sz="2800">
                <a:hlinkClick r:id="rId2"/>
              </a:rPr>
              <a:t>http://soma.crl.mcmaster.ca/~zhechen/scientists_1.htm</a:t>
            </a:r>
            <a:endParaRPr lang="en-US" altLang="en-US" sz="2800"/>
          </a:p>
          <a:p>
            <a:pPr eaLnBrk="1" hangingPunct="1">
              <a:lnSpc>
                <a:spcPct val="90000"/>
              </a:lnSpc>
              <a:buFontTx/>
              <a:buNone/>
            </a:pPr>
            <a:r>
              <a:rPr lang="en-US" altLang="en-US" sz="2800"/>
              <a:t>(not very informative about Pitts, though)</a:t>
            </a:r>
          </a:p>
          <a:p>
            <a:pPr eaLnBrk="1" hangingPunct="1">
              <a:lnSpc>
                <a:spcPct val="90000"/>
              </a:lnSpc>
            </a:pPr>
            <a:endParaRPr lang="en-US" altLang="en-US" sz="2800"/>
          </a:p>
        </p:txBody>
      </p:sp>
    </p:spTree>
    <p:extLst>
      <p:ext uri="{BB962C8B-B14F-4D97-AF65-F5344CB8AC3E}">
        <p14:creationId xmlns:p14="http://schemas.microsoft.com/office/powerpoint/2010/main" val="249516798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209800" y="228600"/>
            <a:ext cx="7772400" cy="1143000"/>
          </a:xfrm>
        </p:spPr>
        <p:txBody>
          <a:bodyPr/>
          <a:lstStyle/>
          <a:p>
            <a:pPr eaLnBrk="1" hangingPunct="1"/>
            <a:r>
              <a:rPr lang="en-US" altLang="en-US" smtClean="0"/>
              <a:t>History, page 2</a:t>
            </a:r>
          </a:p>
        </p:txBody>
      </p:sp>
      <p:sp>
        <p:nvSpPr>
          <p:cNvPr id="9219" name="Rectangle 3"/>
          <p:cNvSpPr>
            <a:spLocks noGrp="1" noChangeArrowheads="1"/>
          </p:cNvSpPr>
          <p:nvPr>
            <p:ph type="body" idx="1"/>
          </p:nvPr>
        </p:nvSpPr>
        <p:spPr>
          <a:xfrm>
            <a:off x="1981200" y="1219200"/>
            <a:ext cx="8153400" cy="5257800"/>
          </a:xfrm>
        </p:spPr>
        <p:txBody>
          <a:bodyPr>
            <a:normAutofit lnSpcReduction="10000"/>
          </a:bodyPr>
          <a:lstStyle/>
          <a:p>
            <a:pPr eaLnBrk="1" hangingPunct="1">
              <a:lnSpc>
                <a:spcPct val="80000"/>
              </a:lnSpc>
            </a:pPr>
            <a:r>
              <a:rPr lang="en-US" altLang="en-US" sz="2800"/>
              <a:t>As I said before, the first results were positive – one could compute anything computable using these nets</a:t>
            </a:r>
          </a:p>
          <a:p>
            <a:pPr eaLnBrk="1" hangingPunct="1">
              <a:lnSpc>
                <a:spcPct val="80000"/>
              </a:lnSpc>
            </a:pPr>
            <a:r>
              <a:rPr lang="en-US" altLang="en-US" sz="2800"/>
              <a:t>Around 1960, Rosenblatt and his group concentrated on how to find appropriate weights for the perceptron to compute particular things.</a:t>
            </a:r>
          </a:p>
          <a:p>
            <a:pPr eaLnBrk="1" hangingPunct="1">
              <a:lnSpc>
                <a:spcPct val="80000"/>
              </a:lnSpc>
            </a:pPr>
            <a:r>
              <a:rPr lang="en-US" altLang="en-US" sz="2800"/>
              <a:t>Their work was more successful on one-layer perceptrons.</a:t>
            </a:r>
          </a:p>
          <a:p>
            <a:pPr lvl="1" eaLnBrk="1" hangingPunct="1">
              <a:lnSpc>
                <a:spcPct val="80000"/>
              </a:lnSpc>
            </a:pPr>
            <a:r>
              <a:rPr lang="en-US" altLang="en-US" sz="2400"/>
              <a:t>They found an algorithm for training (finding the weights and threshold for) one-layer perceptrons.</a:t>
            </a:r>
          </a:p>
          <a:p>
            <a:pPr lvl="1" eaLnBrk="1" hangingPunct="1">
              <a:lnSpc>
                <a:spcPct val="80000"/>
              </a:lnSpc>
            </a:pPr>
            <a:r>
              <a:rPr lang="en-US" altLang="en-US" sz="2400"/>
              <a:t>Algorithm is called the “perceptron rule.”</a:t>
            </a:r>
          </a:p>
          <a:p>
            <a:pPr eaLnBrk="1" hangingPunct="1">
              <a:lnSpc>
                <a:spcPct val="80000"/>
              </a:lnSpc>
            </a:pPr>
            <a:r>
              <a:rPr lang="en-US" altLang="en-US" sz="2800"/>
              <a:t>Unfortunately one-layer perceptrons can’t compute very much. </a:t>
            </a:r>
          </a:p>
          <a:p>
            <a:pPr eaLnBrk="1" hangingPunct="1">
              <a:lnSpc>
                <a:spcPct val="80000"/>
              </a:lnSpc>
            </a:pPr>
            <a:r>
              <a:rPr lang="en-US" altLang="en-US" sz="2800"/>
              <a:t>Rosenblatt also worked on multilayer perceptrons, but didn’t find a way to train them.</a:t>
            </a:r>
          </a:p>
        </p:txBody>
      </p:sp>
    </p:spTree>
    <p:extLst>
      <p:ext uri="{BB962C8B-B14F-4D97-AF65-F5344CB8AC3E}">
        <p14:creationId xmlns:p14="http://schemas.microsoft.com/office/powerpoint/2010/main" val="21240281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2209800" y="152400"/>
            <a:ext cx="7772400" cy="1143000"/>
          </a:xfrm>
        </p:spPr>
        <p:txBody>
          <a:bodyPr/>
          <a:lstStyle/>
          <a:p>
            <a:pPr eaLnBrk="1" hangingPunct="1"/>
            <a:r>
              <a:rPr lang="en-US" altLang="en-US" smtClean="0"/>
              <a:t>History, page 3</a:t>
            </a:r>
          </a:p>
        </p:txBody>
      </p:sp>
      <p:sp>
        <p:nvSpPr>
          <p:cNvPr id="10243" name="Rectangle 3"/>
          <p:cNvSpPr>
            <a:spLocks noGrp="1" noChangeArrowheads="1"/>
          </p:cNvSpPr>
          <p:nvPr>
            <p:ph type="body" idx="1"/>
          </p:nvPr>
        </p:nvSpPr>
        <p:spPr>
          <a:xfrm>
            <a:off x="1828800" y="1295400"/>
            <a:ext cx="8534400" cy="5257800"/>
          </a:xfrm>
        </p:spPr>
        <p:txBody>
          <a:bodyPr/>
          <a:lstStyle/>
          <a:p>
            <a:pPr eaLnBrk="1" hangingPunct="1">
              <a:lnSpc>
                <a:spcPct val="80000"/>
              </a:lnSpc>
            </a:pPr>
            <a:r>
              <a:rPr lang="en-US" altLang="en-US" sz="2800"/>
              <a:t>Minski and Pappert (1967) showed that even a simple function like the XOR of 2 variables can’t be computed by a single-layer perceptron. (A trivial result, no doubt.)</a:t>
            </a:r>
          </a:p>
          <a:p>
            <a:pPr eaLnBrk="1" hangingPunct="1">
              <a:lnSpc>
                <a:spcPct val="80000"/>
              </a:lnSpc>
            </a:pPr>
            <a:r>
              <a:rPr lang="en-US" altLang="en-US" sz="2800"/>
              <a:t>They also express their opinion that no algorithm would ever be found to train multilayer perceptrons with.</a:t>
            </a:r>
          </a:p>
          <a:p>
            <a:pPr eaLnBrk="1" hangingPunct="1">
              <a:lnSpc>
                <a:spcPct val="80000"/>
              </a:lnSpc>
            </a:pPr>
            <a:r>
              <a:rPr lang="en-US" altLang="en-US" sz="2800"/>
              <a:t>In conclusion, Minski and Pappert state:</a:t>
            </a:r>
          </a:p>
          <a:p>
            <a:pPr lvl="1" eaLnBrk="1" hangingPunct="1">
              <a:lnSpc>
                <a:spcPct val="80000"/>
              </a:lnSpc>
            </a:pPr>
            <a:r>
              <a:rPr lang="en-US" altLang="en-US" sz="2400"/>
              <a:t>One layer perceptrons may be trainable by Rosenblatt’s method, but they are not very useful</a:t>
            </a:r>
          </a:p>
          <a:p>
            <a:pPr lvl="1" eaLnBrk="1" hangingPunct="1">
              <a:lnSpc>
                <a:spcPct val="80000"/>
              </a:lnSpc>
            </a:pPr>
            <a:r>
              <a:rPr lang="en-US" altLang="en-US" sz="2400"/>
              <a:t>Multilayer perceptrons have been shown to be useful if only they could be trained, but it’s their opinion that they probably couldn’t be trained!</a:t>
            </a:r>
          </a:p>
          <a:p>
            <a:pPr lvl="1" eaLnBrk="1" hangingPunct="1">
              <a:lnSpc>
                <a:spcPct val="80000"/>
              </a:lnSpc>
            </a:pPr>
            <a:r>
              <a:rPr lang="en-US" altLang="en-US" sz="2400"/>
              <a:t>This shut down most of neural networks (perceptron) research in the decade that follows.</a:t>
            </a:r>
          </a:p>
          <a:p>
            <a:pPr eaLnBrk="1" hangingPunct="1">
              <a:lnSpc>
                <a:spcPct val="80000"/>
              </a:lnSpc>
            </a:pPr>
            <a:endParaRPr lang="en-US" altLang="en-US" sz="2800"/>
          </a:p>
        </p:txBody>
      </p:sp>
    </p:spTree>
    <p:extLst>
      <p:ext uri="{BB962C8B-B14F-4D97-AF65-F5344CB8AC3E}">
        <p14:creationId xmlns:p14="http://schemas.microsoft.com/office/powerpoint/2010/main" val="35272464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1634065"/>
            <a:ext cx="9601196" cy="651934"/>
          </a:xfrm>
        </p:spPr>
        <p:txBody>
          <a:bodyPr>
            <a:normAutofit fontScale="90000"/>
          </a:bodyPr>
          <a:lstStyle/>
          <a:p>
            <a:r>
              <a:rPr lang="en-US" dirty="0" smtClean="0"/>
              <a:t>Think 1</a:t>
            </a:r>
            <a:endParaRPr lang="en-US" dirty="0"/>
          </a:p>
        </p:txBody>
      </p:sp>
      <p:sp>
        <p:nvSpPr>
          <p:cNvPr id="3" name="Content Placeholder 2"/>
          <p:cNvSpPr>
            <a:spLocks noGrp="1"/>
          </p:cNvSpPr>
          <p:nvPr>
            <p:ph idx="1"/>
          </p:nvPr>
        </p:nvSpPr>
        <p:spPr/>
        <p:txBody>
          <a:bodyPr>
            <a:normAutofit fontScale="70000" lnSpcReduction="20000"/>
          </a:bodyPr>
          <a:lstStyle/>
          <a:p>
            <a:r>
              <a:rPr lang="en-US" sz="3600" dirty="0" smtClean="0"/>
              <a:t>Suppose your email is full of jargon or spam, you wish to create a filter that can learn spam email. What would be T, P</a:t>
            </a:r>
            <a:r>
              <a:rPr lang="en-US" sz="3600" dirty="0"/>
              <a:t> </a:t>
            </a:r>
            <a:r>
              <a:rPr lang="en-US" sz="3600" dirty="0" smtClean="0"/>
              <a:t>and E in this setting ?</a:t>
            </a:r>
          </a:p>
          <a:p>
            <a:pPr>
              <a:buFont typeface="Wingdings" panose="05000000000000000000" pitchFamily="2" charset="2"/>
              <a:buChar char="q"/>
            </a:pPr>
            <a:r>
              <a:rPr lang="en-US" sz="3600" dirty="0" smtClean="0"/>
              <a:t>Classifying emails as spam or not spam</a:t>
            </a:r>
          </a:p>
          <a:p>
            <a:pPr>
              <a:buFont typeface="Wingdings" panose="05000000000000000000" pitchFamily="2" charset="2"/>
              <a:buChar char="q"/>
            </a:pPr>
            <a:r>
              <a:rPr lang="en-US" sz="3600" dirty="0" smtClean="0"/>
              <a:t>You self label your spam email</a:t>
            </a:r>
          </a:p>
          <a:p>
            <a:pPr>
              <a:buFont typeface="Wingdings" panose="05000000000000000000" pitchFamily="2" charset="2"/>
              <a:buChar char="q"/>
            </a:pPr>
            <a:r>
              <a:rPr lang="en-US" sz="3600" dirty="0" smtClean="0"/>
              <a:t>How much spam emails are correctly classified as spam/not spam</a:t>
            </a:r>
          </a:p>
          <a:p>
            <a:pPr>
              <a:buFont typeface="Wingdings" panose="05000000000000000000" pitchFamily="2" charset="2"/>
              <a:buChar char="q"/>
            </a:pPr>
            <a:r>
              <a:rPr lang="en-US" sz="3600" dirty="0" smtClean="0"/>
              <a:t>This is not a machine learning problem</a:t>
            </a:r>
            <a:endParaRPr lang="en-US" sz="3600" dirty="0"/>
          </a:p>
        </p:txBody>
      </p:sp>
      <p:sp>
        <p:nvSpPr>
          <p:cNvPr id="4" name="TextBox 3"/>
          <p:cNvSpPr txBox="1"/>
          <p:nvPr/>
        </p:nvSpPr>
        <p:spPr>
          <a:xfrm>
            <a:off x="3270356" y="689768"/>
            <a:ext cx="6567439" cy="1200329"/>
          </a:xfrm>
          <a:prstGeom prst="rect">
            <a:avLst/>
          </a:prstGeom>
          <a:noFill/>
        </p:spPr>
        <p:txBody>
          <a:bodyPr wrap="none" rtlCol="0">
            <a:spAutoFit/>
          </a:bodyPr>
          <a:lstStyle/>
          <a:p>
            <a:r>
              <a:rPr lang="en-US" dirty="0" smtClean="0"/>
              <a:t>A computer program is said to learn from experience E </a:t>
            </a:r>
          </a:p>
          <a:p>
            <a:r>
              <a:rPr lang="en-US" dirty="0" smtClean="0"/>
              <a:t>with respect to some task T and some performance measure P, </a:t>
            </a:r>
          </a:p>
          <a:p>
            <a:r>
              <a:rPr lang="en-US" dirty="0" smtClean="0"/>
              <a:t>if its performance on T, as measured by P, improves with experience E.</a:t>
            </a:r>
          </a:p>
          <a:p>
            <a:endParaRPr lang="en-US" dirty="0"/>
          </a:p>
        </p:txBody>
      </p:sp>
    </p:spTree>
    <p:extLst>
      <p:ext uri="{BB962C8B-B14F-4D97-AF65-F5344CB8AC3E}">
        <p14:creationId xmlns:p14="http://schemas.microsoft.com/office/powerpoint/2010/main" val="15625500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2209800" y="152400"/>
            <a:ext cx="7772400" cy="1143000"/>
          </a:xfrm>
        </p:spPr>
        <p:txBody>
          <a:bodyPr/>
          <a:lstStyle/>
          <a:p>
            <a:pPr eaLnBrk="1" hangingPunct="1"/>
            <a:r>
              <a:rPr lang="en-US" altLang="en-US" smtClean="0"/>
              <a:t>History, page 4</a:t>
            </a:r>
          </a:p>
        </p:txBody>
      </p:sp>
      <p:sp>
        <p:nvSpPr>
          <p:cNvPr id="11267" name="Rectangle 3"/>
          <p:cNvSpPr>
            <a:spLocks noGrp="1" noChangeArrowheads="1"/>
          </p:cNvSpPr>
          <p:nvPr>
            <p:ph type="body" idx="1"/>
          </p:nvPr>
        </p:nvSpPr>
        <p:spPr>
          <a:xfrm>
            <a:off x="1752600" y="1219200"/>
            <a:ext cx="8763000" cy="5638800"/>
          </a:xfrm>
        </p:spPr>
        <p:txBody>
          <a:bodyPr/>
          <a:lstStyle/>
          <a:p>
            <a:pPr eaLnBrk="1" hangingPunct="1">
              <a:lnSpc>
                <a:spcPct val="80000"/>
              </a:lnSpc>
            </a:pPr>
            <a:r>
              <a:rPr lang="en-US" altLang="en-US" sz="2800"/>
              <a:t>Other things came out, some related to physics and some to associative memory (content-addressable memory), but I don’t know much about them, so I’ll ignore them for now and concentrate on perceptrons for classification.</a:t>
            </a:r>
          </a:p>
          <a:p>
            <a:pPr eaLnBrk="1" hangingPunct="1">
              <a:lnSpc>
                <a:spcPct val="80000"/>
              </a:lnSpc>
            </a:pPr>
            <a:r>
              <a:rPr lang="en-US" altLang="en-US" sz="2800"/>
              <a:t>In 1974, Werbos seemed to be the first to figure out how to train multilevel perceptron in the context of business math tools.  That proved Minski and Pappert wrong.</a:t>
            </a:r>
          </a:p>
          <a:p>
            <a:pPr eaLnBrk="1" hangingPunct="1">
              <a:lnSpc>
                <a:spcPct val="80000"/>
              </a:lnSpc>
            </a:pPr>
            <a:r>
              <a:rPr lang="en-US" altLang="en-US" sz="2800"/>
              <a:t>This result was rediscovered again and again in the mid 80’s.</a:t>
            </a:r>
          </a:p>
          <a:p>
            <a:pPr eaLnBrk="1" hangingPunct="1">
              <a:lnSpc>
                <a:spcPct val="80000"/>
              </a:lnSpc>
            </a:pPr>
            <a:r>
              <a:rPr lang="en-US" altLang="en-US" sz="2800"/>
              <a:t>The algorithm came to be known as “backpropagation” (gradient descent) and it works pretty well on training multilayer perceptrons.</a:t>
            </a:r>
          </a:p>
          <a:p>
            <a:pPr lvl="1" eaLnBrk="1" hangingPunct="1">
              <a:lnSpc>
                <a:spcPct val="80000"/>
              </a:lnSpc>
            </a:pPr>
            <a:r>
              <a:rPr lang="en-US" altLang="en-US" sz="2400"/>
              <a:t>Some people insist that backprop only refers to propagating the error backwards through the network</a:t>
            </a:r>
          </a:p>
          <a:p>
            <a:pPr eaLnBrk="1" hangingPunct="1">
              <a:lnSpc>
                <a:spcPct val="80000"/>
              </a:lnSpc>
              <a:buFontTx/>
              <a:buNone/>
            </a:pPr>
            <a:endParaRPr lang="en-US" altLang="en-US" sz="2800"/>
          </a:p>
        </p:txBody>
      </p:sp>
    </p:spTree>
    <p:extLst>
      <p:ext uri="{BB962C8B-B14F-4D97-AF65-F5344CB8AC3E}">
        <p14:creationId xmlns:p14="http://schemas.microsoft.com/office/powerpoint/2010/main" val="41390486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tLang="en-US" smtClean="0"/>
              <a:t>History, page 5</a:t>
            </a:r>
          </a:p>
        </p:txBody>
      </p:sp>
      <p:sp>
        <p:nvSpPr>
          <p:cNvPr id="12291" name="Rectangle 3"/>
          <p:cNvSpPr>
            <a:spLocks noGrp="1" noChangeArrowheads="1"/>
          </p:cNvSpPr>
          <p:nvPr>
            <p:ph type="body" idx="1"/>
          </p:nvPr>
        </p:nvSpPr>
        <p:spPr/>
        <p:txBody>
          <a:bodyPr/>
          <a:lstStyle/>
          <a:p>
            <a:pPr eaLnBrk="1" hangingPunct="1">
              <a:lnSpc>
                <a:spcPct val="80000"/>
              </a:lnSpc>
            </a:pPr>
            <a:r>
              <a:rPr lang="en-US" altLang="en-US" smtClean="0"/>
              <a:t>However, it sometimes doesn’t converge!! (convergence rate is up to 60-70% for hard classification problems.)</a:t>
            </a:r>
          </a:p>
          <a:p>
            <a:pPr eaLnBrk="1" hangingPunct="1">
              <a:lnSpc>
                <a:spcPct val="80000"/>
              </a:lnSpc>
            </a:pPr>
            <a:r>
              <a:rPr lang="en-US" altLang="en-US" smtClean="0"/>
              <a:t>There are improvements on backprop, but their convergence rates aren’t better</a:t>
            </a:r>
          </a:p>
          <a:p>
            <a:pPr lvl="1" eaLnBrk="1" hangingPunct="1">
              <a:lnSpc>
                <a:spcPct val="80000"/>
              </a:lnSpc>
            </a:pPr>
            <a:r>
              <a:rPr lang="en-US" altLang="en-US" smtClean="0"/>
              <a:t>Except algorithms that build networks, those can converge all the time</a:t>
            </a:r>
          </a:p>
          <a:p>
            <a:pPr eaLnBrk="1" hangingPunct="1">
              <a:lnSpc>
                <a:spcPct val="80000"/>
              </a:lnSpc>
            </a:pPr>
            <a:r>
              <a:rPr lang="en-US" altLang="en-US" smtClean="0"/>
              <a:t>Our new algorithm converges all the time so far.</a:t>
            </a:r>
            <a:endParaRPr lang="en-US" altLang="en-US" sz="4800"/>
          </a:p>
        </p:txBody>
      </p:sp>
    </p:spTree>
    <p:extLst>
      <p:ext uri="{BB962C8B-B14F-4D97-AF65-F5344CB8AC3E}">
        <p14:creationId xmlns:p14="http://schemas.microsoft.com/office/powerpoint/2010/main" val="15842037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Machine Learning?</a:t>
            </a:r>
            <a:endParaRPr lang="en-US" dirty="0"/>
          </a:p>
        </p:txBody>
      </p:sp>
      <p:sp>
        <p:nvSpPr>
          <p:cNvPr id="3" name="Content Placeholder 2"/>
          <p:cNvSpPr>
            <a:spLocks noGrp="1"/>
          </p:cNvSpPr>
          <p:nvPr>
            <p:ph idx="1"/>
          </p:nvPr>
        </p:nvSpPr>
        <p:spPr/>
        <p:txBody>
          <a:bodyPr/>
          <a:lstStyle/>
          <a:p>
            <a:r>
              <a:rPr lang="en-US" dirty="0" smtClean="0"/>
              <a:t>Machine Learning Algorithms</a:t>
            </a:r>
          </a:p>
          <a:p>
            <a:pPr lvl="1">
              <a:buFont typeface="Wingdings" panose="05000000000000000000" pitchFamily="2" charset="2"/>
              <a:buChar char="ü"/>
            </a:pPr>
            <a:r>
              <a:rPr lang="en-US" dirty="0" smtClean="0"/>
              <a:t>supervised </a:t>
            </a:r>
            <a:r>
              <a:rPr lang="en-US" dirty="0" smtClean="0"/>
              <a:t>learning</a:t>
            </a:r>
          </a:p>
          <a:p>
            <a:pPr lvl="1">
              <a:buFont typeface="Wingdings" panose="05000000000000000000" pitchFamily="2" charset="2"/>
              <a:buChar char="ü"/>
            </a:pPr>
            <a:r>
              <a:rPr lang="en-US" dirty="0" smtClean="0"/>
              <a:t>unsupervised </a:t>
            </a:r>
            <a:r>
              <a:rPr lang="en-US" dirty="0" smtClean="0"/>
              <a:t>learning</a:t>
            </a:r>
          </a:p>
          <a:p>
            <a:pPr marL="0" indent="0">
              <a:buNone/>
            </a:pPr>
            <a:r>
              <a:rPr lang="en-US" dirty="0" smtClean="0"/>
              <a:t>Others: reinforcement learning, recommender systems</a:t>
            </a:r>
          </a:p>
          <a:p>
            <a:pPr marL="0" indent="0">
              <a:buNone/>
            </a:pPr>
            <a:endParaRPr lang="en-US" dirty="0"/>
          </a:p>
        </p:txBody>
      </p:sp>
    </p:spTree>
    <p:extLst>
      <p:ext uri="{BB962C8B-B14F-4D97-AF65-F5344CB8AC3E}">
        <p14:creationId xmlns:p14="http://schemas.microsoft.com/office/powerpoint/2010/main" val="6397040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Learning: Definition</a:t>
            </a:r>
            <a:endParaRPr lang="en-US" dirty="0"/>
          </a:p>
        </p:txBody>
      </p:sp>
      <p:sp>
        <p:nvSpPr>
          <p:cNvPr id="3" name="Content Placeholder 2"/>
          <p:cNvSpPr>
            <a:spLocks noGrp="1"/>
          </p:cNvSpPr>
          <p:nvPr>
            <p:ph idx="1"/>
          </p:nvPr>
        </p:nvSpPr>
        <p:spPr/>
        <p:txBody>
          <a:bodyPr>
            <a:normAutofit fontScale="92500"/>
          </a:bodyPr>
          <a:lstStyle/>
          <a:p>
            <a:r>
              <a:rPr lang="en-US" b="1" dirty="0"/>
              <a:t>Supervised learning</a:t>
            </a:r>
            <a:r>
              <a:rPr lang="en-US" dirty="0"/>
              <a:t> is the </a:t>
            </a:r>
            <a:r>
              <a:rPr lang="en-US" dirty="0">
                <a:hlinkClick r:id="rId2" tooltip="Machine learning"/>
              </a:rPr>
              <a:t>machine learning</a:t>
            </a:r>
            <a:r>
              <a:rPr lang="en-US" dirty="0"/>
              <a:t> task of inferring a function from labeled training data.</a:t>
            </a:r>
            <a:r>
              <a:rPr lang="en-US" baseline="30000" dirty="0">
                <a:hlinkClick r:id="rId3"/>
              </a:rPr>
              <a:t>[1]</a:t>
            </a:r>
            <a:r>
              <a:rPr lang="en-US" dirty="0"/>
              <a:t> The </a:t>
            </a:r>
            <a:r>
              <a:rPr lang="en-US" dirty="0">
                <a:hlinkClick r:id="rId4" tooltip="Training set"/>
              </a:rPr>
              <a:t>training data</a:t>
            </a:r>
            <a:r>
              <a:rPr lang="en-US" dirty="0"/>
              <a:t> consist of a set of </a:t>
            </a:r>
            <a:r>
              <a:rPr lang="en-US" i="1" dirty="0"/>
              <a:t>training examples</a:t>
            </a:r>
            <a:r>
              <a:rPr lang="en-US" dirty="0"/>
              <a:t>. In supervised learning, each example is a </a:t>
            </a:r>
            <a:r>
              <a:rPr lang="en-US" i="1" dirty="0"/>
              <a:t>pair</a:t>
            </a:r>
            <a:r>
              <a:rPr lang="en-US" dirty="0"/>
              <a:t> consisting of an input object (typically a vector) and a desired output value (also called the </a:t>
            </a:r>
            <a:r>
              <a:rPr lang="en-US" i="1" dirty="0"/>
              <a:t>supervisory signal</a:t>
            </a:r>
            <a:r>
              <a:rPr lang="en-US" dirty="0"/>
              <a:t>). A supervised learning algorithm analyzes the training data and produces an inferred function, which can be used for mapping new examples. An optimal scenario will allow for the algorithm to correctly determine the class labels for unseen instances. This requires the learning algorithm to generalize from the training data to unseen situations in a "reasonable" way (see </a:t>
            </a:r>
            <a:r>
              <a:rPr lang="en-US" dirty="0">
                <a:hlinkClick r:id="rId5" tooltip="Inductive bias"/>
              </a:rPr>
              <a:t>inductive bias</a:t>
            </a:r>
            <a:r>
              <a:rPr lang="en-US" dirty="0" smtClean="0"/>
              <a:t>).</a:t>
            </a:r>
          </a:p>
        </p:txBody>
      </p:sp>
    </p:spTree>
    <p:extLst>
      <p:ext uri="{BB962C8B-B14F-4D97-AF65-F5344CB8AC3E}">
        <p14:creationId xmlns:p14="http://schemas.microsoft.com/office/powerpoint/2010/main" val="1175679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a:t>
            </a:r>
            <a:r>
              <a:rPr lang="en-US" dirty="0" smtClean="0"/>
              <a:t>Learning : Definition</a:t>
            </a:r>
            <a:endParaRPr lang="en-US" dirty="0"/>
          </a:p>
        </p:txBody>
      </p:sp>
      <p:sp>
        <p:nvSpPr>
          <p:cNvPr id="3" name="Content Placeholder 2"/>
          <p:cNvSpPr>
            <a:spLocks noGrp="1"/>
          </p:cNvSpPr>
          <p:nvPr>
            <p:ph idx="1"/>
          </p:nvPr>
        </p:nvSpPr>
        <p:spPr/>
        <p:txBody>
          <a:bodyPr/>
          <a:lstStyle/>
          <a:p>
            <a:r>
              <a:rPr lang="en-US" dirty="0"/>
              <a:t>A type of learning that requires an external teacher, who presents a sequence of training examples to the ANN. Each example contains the input pattern and the desired output pattern to be generated by the network. The network determines its actual output and compares it with the desired output from the training example.  If the output from the network differs from the desired output specified in the training example, the network weights are modified. The most popular of supervised learning is back-propagation. (</a:t>
            </a:r>
            <a:r>
              <a:rPr lang="en-US" dirty="0" err="1"/>
              <a:t>Micheal</a:t>
            </a:r>
            <a:r>
              <a:rPr lang="en-US" dirty="0"/>
              <a:t> </a:t>
            </a:r>
            <a:r>
              <a:rPr lang="en-US" dirty="0" err="1"/>
              <a:t>Negnevistky</a:t>
            </a:r>
            <a:r>
              <a:rPr lang="en-US" dirty="0"/>
              <a:t>, 2011)</a:t>
            </a:r>
          </a:p>
          <a:p>
            <a:endParaRPr lang="en-US" dirty="0"/>
          </a:p>
        </p:txBody>
      </p:sp>
    </p:spTree>
    <p:extLst>
      <p:ext uri="{BB962C8B-B14F-4D97-AF65-F5344CB8AC3E}">
        <p14:creationId xmlns:p14="http://schemas.microsoft.com/office/powerpoint/2010/main" val="97823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655652" y="787652"/>
            <a:ext cx="9177571" cy="5015789"/>
          </a:xfrm>
          <a:prstGeom prst="rect">
            <a:avLst/>
          </a:prstGeom>
          <a:noFill/>
          <a:ln>
            <a:noFill/>
          </a:ln>
        </p:spPr>
      </p:pic>
    </p:spTree>
    <p:extLst>
      <p:ext uri="{BB962C8B-B14F-4D97-AF65-F5344CB8AC3E}">
        <p14:creationId xmlns:p14="http://schemas.microsoft.com/office/powerpoint/2010/main" val="342585634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125</TotalTime>
  <Words>2313</Words>
  <Application>Microsoft Office PowerPoint</Application>
  <PresentationFormat>Widescreen</PresentationFormat>
  <Paragraphs>309</Paragraphs>
  <Slides>51</Slides>
  <Notes>16</Notes>
  <HiddenSlides>2</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59" baseType="lpstr">
      <vt:lpstr>Arial</vt:lpstr>
      <vt:lpstr>Calibri</vt:lpstr>
      <vt:lpstr>Garamond</vt:lpstr>
      <vt:lpstr>Symbol</vt:lpstr>
      <vt:lpstr>Times New Roman</vt:lpstr>
      <vt:lpstr>Wingdings</vt:lpstr>
      <vt:lpstr>Organic</vt:lpstr>
      <vt:lpstr>Image</vt:lpstr>
      <vt:lpstr>Machine Learning and Neural Network</vt:lpstr>
      <vt:lpstr>Machine Learning</vt:lpstr>
      <vt:lpstr>Machine Learning</vt:lpstr>
      <vt:lpstr>Machine Learning: Definition</vt:lpstr>
      <vt:lpstr>Think 1</vt:lpstr>
      <vt:lpstr>What is Machine Learning?</vt:lpstr>
      <vt:lpstr>Supervised Learning: Definition</vt:lpstr>
      <vt:lpstr>Supervised Learning : Definition</vt:lpstr>
      <vt:lpstr>PowerPoint Presentation</vt:lpstr>
      <vt:lpstr>Unsupervised Learning</vt:lpstr>
      <vt:lpstr>PowerPoint Presentation</vt:lpstr>
      <vt:lpstr>PowerPoint Presentation</vt:lpstr>
      <vt:lpstr>PowerPoint Presentation</vt:lpstr>
      <vt:lpstr>PowerPoint Presentation</vt:lpstr>
      <vt:lpstr>Think 2</vt:lpstr>
      <vt:lpstr>Lets guess, which are normal brain images?</vt:lpstr>
      <vt:lpstr>Guess how can you learn?</vt:lpstr>
      <vt:lpstr>PowerPoint Presentation</vt:lpstr>
      <vt:lpstr>PowerPoint Presentation</vt:lpstr>
      <vt:lpstr>PowerPoint Presentation</vt:lpstr>
      <vt:lpstr>Clustering Strategies</vt:lpstr>
      <vt:lpstr>PowerPoint Presentation</vt:lpstr>
      <vt:lpstr>The machine learning framework</vt:lpstr>
      <vt:lpstr>The machine learning framework</vt:lpstr>
      <vt:lpstr>Steps</vt:lpstr>
      <vt:lpstr>Features</vt:lpstr>
      <vt:lpstr>Classifiers: Nearest neighbor</vt:lpstr>
      <vt:lpstr>Classifiers: Linear</vt:lpstr>
      <vt:lpstr>Many classifiers to choose from</vt:lpstr>
      <vt:lpstr>Recognition task and supervision</vt:lpstr>
      <vt:lpstr>PowerPoint Presentation</vt:lpstr>
      <vt:lpstr>Generalization</vt:lpstr>
      <vt:lpstr>Generalization</vt:lpstr>
      <vt:lpstr>No Free Lunch Theorem</vt:lpstr>
      <vt:lpstr>Bias-Variance Trade-off</vt:lpstr>
      <vt:lpstr>Bias-Variance Trade-off</vt:lpstr>
      <vt:lpstr>Bias-variance tradeoff</vt:lpstr>
      <vt:lpstr>Bias-variance tradeoff</vt:lpstr>
      <vt:lpstr>Effect of Training Size</vt:lpstr>
      <vt:lpstr>The perfect classification algorithm</vt:lpstr>
      <vt:lpstr>Introduction to Artificial Neural Networks</vt:lpstr>
      <vt:lpstr>Neural Computations</vt:lpstr>
      <vt:lpstr>Real Neurons</vt:lpstr>
      <vt:lpstr>Pitts-McCulloch Neuron</vt:lpstr>
      <vt:lpstr>More on the Pitts-McCulloch Neuron</vt:lpstr>
      <vt:lpstr>Perceptrons: Multilayer Perceptrons</vt:lpstr>
      <vt:lpstr>History</vt:lpstr>
      <vt:lpstr>History, page 2</vt:lpstr>
      <vt:lpstr>History, page 3</vt:lpstr>
      <vt:lpstr>History, page 4</vt:lpstr>
      <vt:lpstr>History, page 5</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hd</dc:creator>
  <cp:lastModifiedBy>hd</cp:lastModifiedBy>
  <cp:revision>16</cp:revision>
  <dcterms:created xsi:type="dcterms:W3CDTF">2015-02-26T08:51:00Z</dcterms:created>
  <dcterms:modified xsi:type="dcterms:W3CDTF">2015-02-27T00:58:51Z</dcterms:modified>
</cp:coreProperties>
</file>